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72" r:id="rId3"/>
    <p:sldId id="273" r:id="rId4"/>
    <p:sldId id="274" r:id="rId5"/>
    <p:sldId id="257" r:id="rId6"/>
    <p:sldId id="271" r:id="rId7"/>
    <p:sldId id="258" r:id="rId8"/>
    <p:sldId id="270" r:id="rId9"/>
    <p:sldId id="259" r:id="rId10"/>
    <p:sldId id="260" r:id="rId11"/>
    <p:sldId id="262" r:id="rId12"/>
    <p:sldId id="263" r:id="rId13"/>
    <p:sldId id="264" r:id="rId14"/>
    <p:sldId id="265" r:id="rId15"/>
    <p:sldId id="275" r:id="rId16"/>
    <p:sldId id="276" r:id="rId17"/>
    <p:sldId id="267" r:id="rId18"/>
    <p:sldId id="268" r:id="rId19"/>
    <p:sldId id="269" r:id="rId2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3447" autoAdjust="0"/>
  </p:normalViewPr>
  <p:slideViewPr>
    <p:cSldViewPr snapToGrid="0" snapToObjects="1">
      <p:cViewPr varScale="1">
        <p:scale>
          <a:sx n="49" d="100"/>
          <a:sy n="49" d="100"/>
        </p:scale>
        <p:origin x="940"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avya Varshitha R S" userId="5518369f90c4e8dc" providerId="LiveId" clId="{B8614C90-5DCF-467E-A895-CDB75CACE109}"/>
    <pc:docChg chg="modSld">
      <pc:chgData name="Kaavya Varshitha R S" userId="5518369f90c4e8dc" providerId="LiveId" clId="{B8614C90-5DCF-467E-A895-CDB75CACE109}" dt="2023-12-06T23:38:30.437" v="1" actId="14100"/>
      <pc:docMkLst>
        <pc:docMk/>
      </pc:docMkLst>
      <pc:sldChg chg="modSp mod">
        <pc:chgData name="Kaavya Varshitha R S" userId="5518369f90c4e8dc" providerId="LiveId" clId="{B8614C90-5DCF-467E-A895-CDB75CACE109}" dt="2023-12-06T23:38:30.437" v="1" actId="14100"/>
        <pc:sldMkLst>
          <pc:docMk/>
          <pc:sldMk cId="1250910523" sldId="275"/>
        </pc:sldMkLst>
        <pc:spChg chg="mod">
          <ac:chgData name="Kaavya Varshitha R S" userId="5518369f90c4e8dc" providerId="LiveId" clId="{B8614C90-5DCF-467E-A895-CDB75CACE109}" dt="2023-12-06T23:38:30.437" v="1" actId="14100"/>
          <ac:spMkLst>
            <pc:docMk/>
            <pc:sldMk cId="1250910523" sldId="275"/>
            <ac:spMk id="4" creationId="{00000000-0000-0000-0000-000000000000}"/>
          </ac:spMkLst>
        </pc:sp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C55C57-7C74-4D31-A918-5001E53EAABD}"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DE8FF08B-715C-4516-A3CB-09525535ADD1}">
      <dgm:prSet/>
      <dgm:spPr/>
      <dgm:t>
        <a:bodyPr/>
        <a:lstStyle/>
        <a:p>
          <a:pPr algn="l">
            <a:buFont typeface="+mj-lt"/>
            <a:buAutoNum type="arabicPeriod"/>
          </a:pPr>
          <a:r>
            <a:rPr lang="en-US" b="0" i="0" dirty="0">
              <a:latin typeface="Times New Roman" panose="02020603050405020304" pitchFamily="18" charset="0"/>
              <a:cs typeface="Times New Roman" panose="02020603050405020304" pitchFamily="18" charset="0"/>
            </a:rPr>
            <a:t>The round key generation process for the Data Encryption Standard (DES) involves creating a series of subkeys to be used in each of the 16 rounds of the DES algorithm. Here’s a concise explanation of the process:</a:t>
          </a:r>
        </a:p>
        <a:p>
          <a:pPr algn="l">
            <a:buFont typeface="+mj-lt"/>
            <a:buAutoNum type="arabicPeriod"/>
          </a:pPr>
          <a:r>
            <a:rPr lang="en-US" b="1" i="0" dirty="0">
              <a:latin typeface="Times New Roman" panose="02020603050405020304" pitchFamily="18" charset="0"/>
              <a:cs typeface="Times New Roman" panose="02020603050405020304" pitchFamily="18" charset="0"/>
            </a:rPr>
            <a:t>Initial Key</a:t>
          </a:r>
          <a:r>
            <a:rPr lang="en-US" b="0" i="0" dirty="0">
              <a:latin typeface="Times New Roman" panose="02020603050405020304" pitchFamily="18" charset="0"/>
              <a:cs typeface="Times New Roman" panose="02020603050405020304" pitchFamily="18" charset="0"/>
            </a:rPr>
            <a:t>: Start with a 64-bit key, which includes 8 parity bits.</a:t>
          </a:r>
        </a:p>
        <a:p>
          <a:pPr algn="l">
            <a:buFont typeface="+mj-lt"/>
            <a:buAutoNum type="arabicPeriod"/>
          </a:pPr>
          <a:r>
            <a:rPr lang="en-US" b="1" i="0" dirty="0">
              <a:latin typeface="Times New Roman" panose="02020603050405020304" pitchFamily="18" charset="0"/>
              <a:cs typeface="Times New Roman" panose="02020603050405020304" pitchFamily="18" charset="0"/>
            </a:rPr>
            <a:t>Permuted Choice 1 (PC-1)</a:t>
          </a:r>
          <a:r>
            <a:rPr lang="en-US" b="0" i="0" dirty="0">
              <a:latin typeface="Times New Roman" panose="02020603050405020304" pitchFamily="18" charset="0"/>
              <a:cs typeface="Times New Roman" panose="02020603050405020304" pitchFamily="18" charset="0"/>
            </a:rPr>
            <a:t>: Use PC-1 to remove the parity bits, resulting in a 56-bit key.</a:t>
          </a:r>
        </a:p>
        <a:p>
          <a:pPr algn="l">
            <a:buFont typeface="+mj-lt"/>
            <a:buAutoNum type="arabicPeriod"/>
          </a:pPr>
          <a:r>
            <a:rPr lang="en-US" b="1" i="0" dirty="0">
              <a:latin typeface="Times New Roman" panose="02020603050405020304" pitchFamily="18" charset="0"/>
              <a:cs typeface="Times New Roman" panose="02020603050405020304" pitchFamily="18" charset="0"/>
            </a:rPr>
            <a:t>Splitting</a:t>
          </a:r>
          <a:r>
            <a:rPr lang="en-US" b="0" i="0" dirty="0">
              <a:latin typeface="Times New Roman" panose="02020603050405020304" pitchFamily="18" charset="0"/>
              <a:cs typeface="Times New Roman" panose="02020603050405020304" pitchFamily="18" charset="0"/>
            </a:rPr>
            <a:t>: Divide the 56-bit key into two 28-bit halves, referred to as C and D.</a:t>
          </a:r>
        </a:p>
        <a:p>
          <a:pPr algn="l">
            <a:buFont typeface="+mj-lt"/>
            <a:buAutoNum type="arabicPeriod"/>
          </a:pPr>
          <a:r>
            <a:rPr lang="en-US" b="1" i="0" dirty="0">
              <a:latin typeface="Times New Roman" panose="02020603050405020304" pitchFamily="18" charset="0"/>
              <a:cs typeface="Times New Roman" panose="02020603050405020304" pitchFamily="18" charset="0"/>
            </a:rPr>
            <a:t>Key Scheduling</a:t>
          </a:r>
          <a:r>
            <a:rPr lang="en-US" b="0" i="0" dirty="0">
              <a:latin typeface="Times New Roman" panose="02020603050405020304" pitchFamily="18" charset="0"/>
              <a:cs typeface="Times New Roman" panose="02020603050405020304" pitchFamily="18" charset="0"/>
            </a:rPr>
            <a:t>: For each of the 16 rounds, perform the following steps:</a:t>
          </a:r>
        </a:p>
        <a:p>
          <a:pPr algn="l">
            <a:buFont typeface="+mj-lt"/>
            <a:buAutoNum type="arabicPeriod"/>
          </a:pPr>
          <a:r>
            <a:rPr lang="en-US" b="1" i="0" dirty="0">
              <a:latin typeface="Times New Roman" panose="02020603050405020304" pitchFamily="18" charset="0"/>
              <a:cs typeface="Times New Roman" panose="02020603050405020304" pitchFamily="18" charset="0"/>
            </a:rPr>
            <a:t>Rotation</a:t>
          </a:r>
          <a:r>
            <a:rPr lang="en-US" b="0" i="0" dirty="0">
              <a:latin typeface="Times New Roman" panose="02020603050405020304" pitchFamily="18" charset="0"/>
              <a:cs typeface="Times New Roman" panose="02020603050405020304" pitchFamily="18" charset="0"/>
            </a:rPr>
            <a:t>: Circularly shift both C and D left by one or two positions, depending on the round.</a:t>
          </a:r>
        </a:p>
        <a:p>
          <a:pPr algn="l">
            <a:buFont typeface="+mj-lt"/>
            <a:buAutoNum type="arabicPeriod"/>
          </a:pPr>
          <a:r>
            <a:rPr lang="en-US" b="1" i="0" dirty="0">
              <a:latin typeface="Times New Roman" panose="02020603050405020304" pitchFamily="18" charset="0"/>
              <a:cs typeface="Times New Roman" panose="02020603050405020304" pitchFamily="18" charset="0"/>
            </a:rPr>
            <a:t>Permuted Choice 2 (PC-2)</a:t>
          </a:r>
          <a:r>
            <a:rPr lang="en-US" b="0" i="0" dirty="0">
              <a:latin typeface="Times New Roman" panose="02020603050405020304" pitchFamily="18" charset="0"/>
              <a:cs typeface="Times New Roman" panose="02020603050405020304" pitchFamily="18" charset="0"/>
            </a:rPr>
            <a:t>: Use PC-2 to select 48 bits from the rotated halves to form the round key.</a:t>
          </a:r>
        </a:p>
        <a:p>
          <a:pPr algn="l">
            <a:buFont typeface="+mj-lt"/>
            <a:buAutoNum type="arabicPeriod"/>
          </a:pPr>
          <a:r>
            <a:rPr lang="en-US" b="1" i="0" dirty="0">
              <a:latin typeface="Times New Roman" panose="02020603050405020304" pitchFamily="18" charset="0"/>
              <a:cs typeface="Times New Roman" panose="02020603050405020304" pitchFamily="18" charset="0"/>
            </a:rPr>
            <a:t>Subkey Output</a:t>
          </a:r>
          <a:r>
            <a:rPr lang="en-US" b="0" i="0" dirty="0">
              <a:latin typeface="Times New Roman" panose="02020603050405020304" pitchFamily="18" charset="0"/>
              <a:cs typeface="Times New Roman" panose="02020603050405020304" pitchFamily="18" charset="0"/>
            </a:rPr>
            <a:t>: The resulting 48-bit subkey is then used for the corresponding round of the DES encryption process.</a:t>
          </a:r>
          <a:endParaRPr lang="en-US" dirty="0">
            <a:latin typeface="Times New Roman" panose="02020603050405020304" pitchFamily="18" charset="0"/>
            <a:cs typeface="Times New Roman" panose="02020603050405020304" pitchFamily="18" charset="0"/>
          </a:endParaRPr>
        </a:p>
      </dgm:t>
    </dgm:pt>
    <dgm:pt modelId="{71E44EF0-F2A7-44F6-A074-042ABF682F23}" type="parTrans" cxnId="{C760ADE2-030C-4932-A93C-19625EFDBF49}">
      <dgm:prSet/>
      <dgm:spPr/>
      <dgm:t>
        <a:bodyPr/>
        <a:lstStyle/>
        <a:p>
          <a:endParaRPr lang="en-US"/>
        </a:p>
      </dgm:t>
    </dgm:pt>
    <dgm:pt modelId="{FAB266D0-97DE-4824-A791-3374E1AD8CD8}" type="sibTrans" cxnId="{C760ADE2-030C-4932-A93C-19625EFDBF49}">
      <dgm:prSet/>
      <dgm:spPr/>
      <dgm:t>
        <a:bodyPr/>
        <a:lstStyle/>
        <a:p>
          <a:endParaRPr lang="en-US"/>
        </a:p>
      </dgm:t>
    </dgm:pt>
    <dgm:pt modelId="{655F4772-8557-4115-9812-987AFF5ADEF0}" type="pres">
      <dgm:prSet presAssocID="{2CC55C57-7C74-4D31-A918-5001E53EAABD}" presName="Name0" presStyleCnt="0">
        <dgm:presLayoutVars>
          <dgm:dir/>
          <dgm:resizeHandles val="exact"/>
        </dgm:presLayoutVars>
      </dgm:prSet>
      <dgm:spPr/>
    </dgm:pt>
    <dgm:pt modelId="{4E93703C-8504-4D01-B8B2-07535D31063B}" type="pres">
      <dgm:prSet presAssocID="{DE8FF08B-715C-4516-A3CB-09525535ADD1}" presName="node" presStyleLbl="node1" presStyleIdx="0" presStyleCnt="1" custScaleY="101086">
        <dgm:presLayoutVars>
          <dgm:bulletEnabled val="1"/>
        </dgm:presLayoutVars>
      </dgm:prSet>
      <dgm:spPr/>
    </dgm:pt>
  </dgm:ptLst>
  <dgm:cxnLst>
    <dgm:cxn modelId="{0FF1784C-0AB8-46CE-A7CE-4CC6F075CBC0}" type="presOf" srcId="{DE8FF08B-715C-4516-A3CB-09525535ADD1}" destId="{4E93703C-8504-4D01-B8B2-07535D31063B}" srcOrd="0" destOrd="0" presId="urn:microsoft.com/office/officeart/2016/7/layout/RepeatingBendingProcessNew"/>
    <dgm:cxn modelId="{8A02FFA9-DD64-491D-A98A-DBBC3582084A}" type="presOf" srcId="{2CC55C57-7C74-4D31-A918-5001E53EAABD}" destId="{655F4772-8557-4115-9812-987AFF5ADEF0}" srcOrd="0" destOrd="0" presId="urn:microsoft.com/office/officeart/2016/7/layout/RepeatingBendingProcessNew"/>
    <dgm:cxn modelId="{C760ADE2-030C-4932-A93C-19625EFDBF49}" srcId="{2CC55C57-7C74-4D31-A918-5001E53EAABD}" destId="{DE8FF08B-715C-4516-A3CB-09525535ADD1}" srcOrd="0" destOrd="0" parTransId="{71E44EF0-F2A7-44F6-A074-042ABF682F23}" sibTransId="{FAB266D0-97DE-4824-A791-3374E1AD8CD8}"/>
    <dgm:cxn modelId="{A4854C1B-DAB4-4172-96EC-1BD3AB5D80BA}" type="presParOf" srcId="{655F4772-8557-4115-9812-987AFF5ADEF0}" destId="{4E93703C-8504-4D01-B8B2-07535D31063B}" srcOrd="0"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32ABB8-1871-4F35-BEBC-201E637D5EAB}"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7239F0C4-E25D-4DB1-9ABB-09956BF8410D}">
      <dgm:prSet/>
      <dgm:spPr/>
      <dgm:t>
        <a:bodyPr/>
        <a:lstStyle/>
        <a:p>
          <a:pPr>
            <a:lnSpc>
              <a:spcPct val="100000"/>
            </a:lnSpc>
          </a:pPr>
          <a:r>
            <a:rPr lang="en-US" dirty="0">
              <a:solidFill>
                <a:schemeClr val="bg1"/>
              </a:solidFill>
              <a:latin typeface="Times New Roman" panose="02020603050405020304" pitchFamily="18" charset="0"/>
              <a:cs typeface="Times New Roman" panose="02020603050405020304" pitchFamily="18" charset="0"/>
            </a:rPr>
            <a:t>Investigating advanced encryption algorithms like AES for stronger security.</a:t>
          </a:r>
        </a:p>
      </dgm:t>
    </dgm:pt>
    <dgm:pt modelId="{3334CF7C-6AFB-438C-815A-6248F6D36BD0}" type="parTrans" cxnId="{3E77EB7A-2786-4CA7-8287-98DF322F7205}">
      <dgm:prSet/>
      <dgm:spPr/>
      <dgm:t>
        <a:bodyPr/>
        <a:lstStyle/>
        <a:p>
          <a:endParaRPr lang="en-US"/>
        </a:p>
      </dgm:t>
    </dgm:pt>
    <dgm:pt modelId="{14A046A9-1868-40D2-ADAD-B0518459391C}" type="sibTrans" cxnId="{3E77EB7A-2786-4CA7-8287-98DF322F7205}">
      <dgm:prSet/>
      <dgm:spPr/>
      <dgm:t>
        <a:bodyPr/>
        <a:lstStyle/>
        <a:p>
          <a:pPr>
            <a:lnSpc>
              <a:spcPct val="100000"/>
            </a:lnSpc>
          </a:pPr>
          <a:endParaRPr lang="en-US"/>
        </a:p>
      </dgm:t>
    </dgm:pt>
    <dgm:pt modelId="{4820AD91-4111-4DB0-B9FD-70B482FC9B2B}">
      <dgm:prSet/>
      <dgm:spPr/>
      <dgm:t>
        <a:bodyPr/>
        <a:lstStyle/>
        <a:p>
          <a:pPr>
            <a:lnSpc>
              <a:spcPct val="100000"/>
            </a:lnSpc>
          </a:pPr>
          <a:r>
            <a:rPr lang="en-US" dirty="0">
              <a:solidFill>
                <a:schemeClr val="bg1"/>
              </a:solidFill>
              <a:latin typeface="Times New Roman" panose="02020603050405020304" pitchFamily="18" charset="0"/>
              <a:cs typeface="Times New Roman" panose="02020603050405020304" pitchFamily="18" charset="0"/>
            </a:rPr>
            <a:t>Implementing hardware optimizations for faster encryption/decryption.</a:t>
          </a:r>
        </a:p>
      </dgm:t>
    </dgm:pt>
    <dgm:pt modelId="{83C7B7AD-B441-4DB6-92F0-77BA78A1491B}" type="parTrans" cxnId="{994C1115-DC3B-49BD-A1AB-827BA8222C47}">
      <dgm:prSet/>
      <dgm:spPr/>
      <dgm:t>
        <a:bodyPr/>
        <a:lstStyle/>
        <a:p>
          <a:endParaRPr lang="en-US"/>
        </a:p>
      </dgm:t>
    </dgm:pt>
    <dgm:pt modelId="{48489F50-7EEE-4FDB-BF04-4FB7051575DF}" type="sibTrans" cxnId="{994C1115-DC3B-49BD-A1AB-827BA8222C47}">
      <dgm:prSet/>
      <dgm:spPr/>
      <dgm:t>
        <a:bodyPr/>
        <a:lstStyle/>
        <a:p>
          <a:pPr>
            <a:lnSpc>
              <a:spcPct val="100000"/>
            </a:lnSpc>
          </a:pPr>
          <a:endParaRPr lang="en-US"/>
        </a:p>
      </dgm:t>
    </dgm:pt>
    <dgm:pt modelId="{25556D30-CDE2-439C-930B-66E9D0BF3996}">
      <dgm:prSet/>
      <dgm:spPr/>
      <dgm:t>
        <a:bodyPr/>
        <a:lstStyle/>
        <a:p>
          <a:pPr>
            <a:lnSpc>
              <a:spcPct val="100000"/>
            </a:lnSpc>
          </a:pPr>
          <a:r>
            <a:rPr lang="en-US" dirty="0">
              <a:solidFill>
                <a:schemeClr val="bg1"/>
              </a:solidFill>
              <a:latin typeface="Times New Roman" panose="02020603050405020304" pitchFamily="18" charset="0"/>
              <a:cs typeface="Times New Roman" panose="02020603050405020304" pitchFamily="18" charset="0"/>
            </a:rPr>
            <a:t>Analyzing the impact of different key lengths on security.</a:t>
          </a:r>
        </a:p>
      </dgm:t>
    </dgm:pt>
    <dgm:pt modelId="{D03DD22B-DFFA-4101-9910-298E0B97CB44}" type="parTrans" cxnId="{EB61EFF4-63CF-4547-ADB6-021EC382FE3B}">
      <dgm:prSet/>
      <dgm:spPr/>
      <dgm:t>
        <a:bodyPr/>
        <a:lstStyle/>
        <a:p>
          <a:endParaRPr lang="en-US"/>
        </a:p>
      </dgm:t>
    </dgm:pt>
    <dgm:pt modelId="{EC6C3C28-9D1A-49A8-91E9-424999475917}" type="sibTrans" cxnId="{EB61EFF4-63CF-4547-ADB6-021EC382FE3B}">
      <dgm:prSet/>
      <dgm:spPr/>
      <dgm:t>
        <a:bodyPr/>
        <a:lstStyle/>
        <a:p>
          <a:pPr>
            <a:lnSpc>
              <a:spcPct val="100000"/>
            </a:lnSpc>
          </a:pPr>
          <a:endParaRPr lang="en-US"/>
        </a:p>
      </dgm:t>
    </dgm:pt>
    <dgm:pt modelId="{D32410B8-718F-460A-82BF-4891D1258577}">
      <dgm:prSet/>
      <dgm:spPr/>
      <dgm:t>
        <a:bodyPr/>
        <a:lstStyle/>
        <a:p>
          <a:pPr>
            <a:lnSpc>
              <a:spcPct val="100000"/>
            </a:lnSpc>
          </a:pPr>
          <a:r>
            <a:rPr lang="en-US" dirty="0">
              <a:solidFill>
                <a:schemeClr val="bg1"/>
              </a:solidFill>
              <a:latin typeface="Times New Roman" panose="02020603050405020304" pitchFamily="18" charset="0"/>
              <a:cs typeface="Times New Roman" panose="02020603050405020304" pitchFamily="18" charset="0"/>
            </a:rPr>
            <a:t>Exploring other applications of the DES algorithm beyond data encryption.</a:t>
          </a:r>
        </a:p>
      </dgm:t>
    </dgm:pt>
    <dgm:pt modelId="{F6F98EEF-48F6-4333-BC13-B4C8945CF0C0}" type="parTrans" cxnId="{F3853CAE-6F5A-41C7-BE98-069CE39D59BE}">
      <dgm:prSet/>
      <dgm:spPr/>
      <dgm:t>
        <a:bodyPr/>
        <a:lstStyle/>
        <a:p>
          <a:endParaRPr lang="en-US"/>
        </a:p>
      </dgm:t>
    </dgm:pt>
    <dgm:pt modelId="{2B3BE68F-7157-4CE9-B317-B9A995C85413}" type="sibTrans" cxnId="{F3853CAE-6F5A-41C7-BE98-069CE39D59BE}">
      <dgm:prSet/>
      <dgm:spPr/>
      <dgm:t>
        <a:bodyPr/>
        <a:lstStyle/>
        <a:p>
          <a:endParaRPr lang="en-US"/>
        </a:p>
      </dgm:t>
    </dgm:pt>
    <dgm:pt modelId="{FAA7DFDF-FCCE-4002-B18D-A8EBA7A4FF88}" type="pres">
      <dgm:prSet presAssocID="{B932ABB8-1871-4F35-BEBC-201E637D5EAB}" presName="root" presStyleCnt="0">
        <dgm:presLayoutVars>
          <dgm:dir/>
          <dgm:resizeHandles val="exact"/>
        </dgm:presLayoutVars>
      </dgm:prSet>
      <dgm:spPr/>
    </dgm:pt>
    <dgm:pt modelId="{903DC1F6-FEFD-48B5-A838-3A4069123591}" type="pres">
      <dgm:prSet presAssocID="{B932ABB8-1871-4F35-BEBC-201E637D5EAB}" presName="container" presStyleCnt="0">
        <dgm:presLayoutVars>
          <dgm:dir/>
          <dgm:resizeHandles val="exact"/>
        </dgm:presLayoutVars>
      </dgm:prSet>
      <dgm:spPr/>
    </dgm:pt>
    <dgm:pt modelId="{780E7002-9459-4040-B1D5-A23BAF961016}" type="pres">
      <dgm:prSet presAssocID="{7239F0C4-E25D-4DB1-9ABB-09956BF8410D}" presName="compNode" presStyleCnt="0"/>
      <dgm:spPr/>
    </dgm:pt>
    <dgm:pt modelId="{D9ACDBC7-63FA-4700-BD14-258D60076DF0}" type="pres">
      <dgm:prSet presAssocID="{7239F0C4-E25D-4DB1-9ABB-09956BF8410D}" presName="iconBgRect" presStyleLbl="bgShp" presStyleIdx="0" presStyleCnt="4"/>
      <dgm:spPr/>
    </dgm:pt>
    <dgm:pt modelId="{7EF16E6E-4315-408E-8A0C-5A235B895C82}" type="pres">
      <dgm:prSet presAssocID="{7239F0C4-E25D-4DB1-9ABB-09956BF8410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ock"/>
        </a:ext>
      </dgm:extLst>
    </dgm:pt>
    <dgm:pt modelId="{D5BDFC66-E3A7-43DF-934B-984BF14C01DE}" type="pres">
      <dgm:prSet presAssocID="{7239F0C4-E25D-4DB1-9ABB-09956BF8410D}" presName="spaceRect" presStyleCnt="0"/>
      <dgm:spPr/>
    </dgm:pt>
    <dgm:pt modelId="{8F17A13A-4E84-42CA-901F-9F5FD57F4F58}" type="pres">
      <dgm:prSet presAssocID="{7239F0C4-E25D-4DB1-9ABB-09956BF8410D}" presName="textRect" presStyleLbl="revTx" presStyleIdx="0" presStyleCnt="4">
        <dgm:presLayoutVars>
          <dgm:chMax val="1"/>
          <dgm:chPref val="1"/>
        </dgm:presLayoutVars>
      </dgm:prSet>
      <dgm:spPr/>
    </dgm:pt>
    <dgm:pt modelId="{621A907C-40EC-4671-ADA9-5050F569DF83}" type="pres">
      <dgm:prSet presAssocID="{14A046A9-1868-40D2-ADAD-B0518459391C}" presName="sibTrans" presStyleLbl="sibTrans2D1" presStyleIdx="0" presStyleCnt="0"/>
      <dgm:spPr/>
    </dgm:pt>
    <dgm:pt modelId="{DE5F450A-357B-4C85-AFC1-56D722FA107C}" type="pres">
      <dgm:prSet presAssocID="{4820AD91-4111-4DB0-B9FD-70B482FC9B2B}" presName="compNode" presStyleCnt="0"/>
      <dgm:spPr/>
    </dgm:pt>
    <dgm:pt modelId="{9BE917B8-0D62-4F00-B218-AB1FFBC69824}" type="pres">
      <dgm:prSet presAssocID="{4820AD91-4111-4DB0-B9FD-70B482FC9B2B}" presName="iconBgRect" presStyleLbl="bgShp" presStyleIdx="1" presStyleCnt="4"/>
      <dgm:spPr/>
    </dgm:pt>
    <dgm:pt modelId="{CBF3F817-30BB-4E8C-8B00-B6A1B8227C5F}" type="pres">
      <dgm:prSet presAssocID="{4820AD91-4111-4DB0-B9FD-70B482FC9B2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nlock"/>
        </a:ext>
      </dgm:extLst>
    </dgm:pt>
    <dgm:pt modelId="{FD8FAE37-0CF2-459D-8495-A9DE8C06360E}" type="pres">
      <dgm:prSet presAssocID="{4820AD91-4111-4DB0-B9FD-70B482FC9B2B}" presName="spaceRect" presStyleCnt="0"/>
      <dgm:spPr/>
    </dgm:pt>
    <dgm:pt modelId="{574B24CE-DC6C-45D5-8EA3-03E90F85AC12}" type="pres">
      <dgm:prSet presAssocID="{4820AD91-4111-4DB0-B9FD-70B482FC9B2B}" presName="textRect" presStyleLbl="revTx" presStyleIdx="1" presStyleCnt="4">
        <dgm:presLayoutVars>
          <dgm:chMax val="1"/>
          <dgm:chPref val="1"/>
        </dgm:presLayoutVars>
      </dgm:prSet>
      <dgm:spPr/>
    </dgm:pt>
    <dgm:pt modelId="{2BE90F20-9EE8-4818-8B9F-6E3854D024FB}" type="pres">
      <dgm:prSet presAssocID="{48489F50-7EEE-4FDB-BF04-4FB7051575DF}" presName="sibTrans" presStyleLbl="sibTrans2D1" presStyleIdx="0" presStyleCnt="0"/>
      <dgm:spPr/>
    </dgm:pt>
    <dgm:pt modelId="{B9FCC9F0-8544-4501-B857-7DD45B39BB36}" type="pres">
      <dgm:prSet presAssocID="{25556D30-CDE2-439C-930B-66E9D0BF3996}" presName="compNode" presStyleCnt="0"/>
      <dgm:spPr/>
    </dgm:pt>
    <dgm:pt modelId="{D534B83D-657B-40B4-BF78-3EEF67EEB163}" type="pres">
      <dgm:prSet presAssocID="{25556D30-CDE2-439C-930B-66E9D0BF3996}" presName="iconBgRect" presStyleLbl="bgShp" presStyleIdx="2" presStyleCnt="4"/>
      <dgm:spPr/>
    </dgm:pt>
    <dgm:pt modelId="{33173A46-68F6-484F-ADDE-646E103B0091}" type="pres">
      <dgm:prSet presAssocID="{25556D30-CDE2-439C-930B-66E9D0BF399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Key"/>
        </a:ext>
      </dgm:extLst>
    </dgm:pt>
    <dgm:pt modelId="{EB9A7DCB-049A-4180-8870-E9D5FB48FDB9}" type="pres">
      <dgm:prSet presAssocID="{25556D30-CDE2-439C-930B-66E9D0BF3996}" presName="spaceRect" presStyleCnt="0"/>
      <dgm:spPr/>
    </dgm:pt>
    <dgm:pt modelId="{BAEF31CD-48FE-4E10-B4BD-D318CD951779}" type="pres">
      <dgm:prSet presAssocID="{25556D30-CDE2-439C-930B-66E9D0BF3996}" presName="textRect" presStyleLbl="revTx" presStyleIdx="2" presStyleCnt="4">
        <dgm:presLayoutVars>
          <dgm:chMax val="1"/>
          <dgm:chPref val="1"/>
        </dgm:presLayoutVars>
      </dgm:prSet>
      <dgm:spPr/>
    </dgm:pt>
    <dgm:pt modelId="{84C807E7-E1DE-4AA8-BAC0-A4CF29D40DA1}" type="pres">
      <dgm:prSet presAssocID="{EC6C3C28-9D1A-49A8-91E9-424999475917}" presName="sibTrans" presStyleLbl="sibTrans2D1" presStyleIdx="0" presStyleCnt="0"/>
      <dgm:spPr/>
    </dgm:pt>
    <dgm:pt modelId="{60DCF714-09CC-486A-90EC-CAEB3080B933}" type="pres">
      <dgm:prSet presAssocID="{D32410B8-718F-460A-82BF-4891D1258577}" presName="compNode" presStyleCnt="0"/>
      <dgm:spPr/>
    </dgm:pt>
    <dgm:pt modelId="{A7C60E96-3EA4-4887-94ED-20343DF2B2DF}" type="pres">
      <dgm:prSet presAssocID="{D32410B8-718F-460A-82BF-4891D1258577}" presName="iconBgRect" presStyleLbl="bgShp" presStyleIdx="3" presStyleCnt="4"/>
      <dgm:spPr/>
    </dgm:pt>
    <dgm:pt modelId="{8BEB19CB-2EF9-4851-AC7F-F9B4B01033C0}" type="pres">
      <dgm:prSet presAssocID="{D32410B8-718F-460A-82BF-4891D125857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ocessor"/>
        </a:ext>
      </dgm:extLst>
    </dgm:pt>
    <dgm:pt modelId="{1923B3E9-A1AB-43A6-BD98-054957916F0B}" type="pres">
      <dgm:prSet presAssocID="{D32410B8-718F-460A-82BF-4891D1258577}" presName="spaceRect" presStyleCnt="0"/>
      <dgm:spPr/>
    </dgm:pt>
    <dgm:pt modelId="{C229AB42-1108-45E8-AE2A-491E481FD2BE}" type="pres">
      <dgm:prSet presAssocID="{D32410B8-718F-460A-82BF-4891D1258577}" presName="textRect" presStyleLbl="revTx" presStyleIdx="3" presStyleCnt="4">
        <dgm:presLayoutVars>
          <dgm:chMax val="1"/>
          <dgm:chPref val="1"/>
        </dgm:presLayoutVars>
      </dgm:prSet>
      <dgm:spPr/>
    </dgm:pt>
  </dgm:ptLst>
  <dgm:cxnLst>
    <dgm:cxn modelId="{994C1115-DC3B-49BD-A1AB-827BA8222C47}" srcId="{B932ABB8-1871-4F35-BEBC-201E637D5EAB}" destId="{4820AD91-4111-4DB0-B9FD-70B482FC9B2B}" srcOrd="1" destOrd="0" parTransId="{83C7B7AD-B441-4DB6-92F0-77BA78A1491B}" sibTransId="{48489F50-7EEE-4FDB-BF04-4FB7051575DF}"/>
    <dgm:cxn modelId="{48C6CF2D-EE3B-4D4E-9D5F-FEDC0901B4AD}" type="presOf" srcId="{B932ABB8-1871-4F35-BEBC-201E637D5EAB}" destId="{FAA7DFDF-FCCE-4002-B18D-A8EBA7A4FF88}" srcOrd="0" destOrd="0" presId="urn:microsoft.com/office/officeart/2018/2/layout/IconCircleList"/>
    <dgm:cxn modelId="{E8E2813B-6C6F-42A7-A495-69803718EEF9}" type="presOf" srcId="{4820AD91-4111-4DB0-B9FD-70B482FC9B2B}" destId="{574B24CE-DC6C-45D5-8EA3-03E90F85AC12}" srcOrd="0" destOrd="0" presId="urn:microsoft.com/office/officeart/2018/2/layout/IconCircleList"/>
    <dgm:cxn modelId="{A816A45C-40A6-4E31-BFB9-2D6A4E0EF87A}" type="presOf" srcId="{EC6C3C28-9D1A-49A8-91E9-424999475917}" destId="{84C807E7-E1DE-4AA8-BAC0-A4CF29D40DA1}" srcOrd="0" destOrd="0" presId="urn:microsoft.com/office/officeart/2018/2/layout/IconCircleList"/>
    <dgm:cxn modelId="{B2BE9C6B-6F77-4980-B782-6DE5709D5601}" type="presOf" srcId="{7239F0C4-E25D-4DB1-9ABB-09956BF8410D}" destId="{8F17A13A-4E84-42CA-901F-9F5FD57F4F58}" srcOrd="0" destOrd="0" presId="urn:microsoft.com/office/officeart/2018/2/layout/IconCircleList"/>
    <dgm:cxn modelId="{3E77EB7A-2786-4CA7-8287-98DF322F7205}" srcId="{B932ABB8-1871-4F35-BEBC-201E637D5EAB}" destId="{7239F0C4-E25D-4DB1-9ABB-09956BF8410D}" srcOrd="0" destOrd="0" parTransId="{3334CF7C-6AFB-438C-815A-6248F6D36BD0}" sibTransId="{14A046A9-1868-40D2-ADAD-B0518459391C}"/>
    <dgm:cxn modelId="{83F13181-C5ED-4263-84EC-973E72D7D198}" type="presOf" srcId="{D32410B8-718F-460A-82BF-4891D1258577}" destId="{C229AB42-1108-45E8-AE2A-491E481FD2BE}" srcOrd="0" destOrd="0" presId="urn:microsoft.com/office/officeart/2018/2/layout/IconCircleList"/>
    <dgm:cxn modelId="{F3853CAE-6F5A-41C7-BE98-069CE39D59BE}" srcId="{B932ABB8-1871-4F35-BEBC-201E637D5EAB}" destId="{D32410B8-718F-460A-82BF-4891D1258577}" srcOrd="3" destOrd="0" parTransId="{F6F98EEF-48F6-4333-BC13-B4C8945CF0C0}" sibTransId="{2B3BE68F-7157-4CE9-B317-B9A995C85413}"/>
    <dgm:cxn modelId="{539EF7BF-3598-45F7-83DE-5EA87054A642}" type="presOf" srcId="{14A046A9-1868-40D2-ADAD-B0518459391C}" destId="{621A907C-40EC-4671-ADA9-5050F569DF83}" srcOrd="0" destOrd="0" presId="urn:microsoft.com/office/officeart/2018/2/layout/IconCircleList"/>
    <dgm:cxn modelId="{00605DD3-0814-4DD3-867B-84561D4428F3}" type="presOf" srcId="{25556D30-CDE2-439C-930B-66E9D0BF3996}" destId="{BAEF31CD-48FE-4E10-B4BD-D318CD951779}" srcOrd="0" destOrd="0" presId="urn:microsoft.com/office/officeart/2018/2/layout/IconCircleList"/>
    <dgm:cxn modelId="{DF80ABE7-1B8C-4E96-80CE-15EB8127B93F}" type="presOf" srcId="{48489F50-7EEE-4FDB-BF04-4FB7051575DF}" destId="{2BE90F20-9EE8-4818-8B9F-6E3854D024FB}" srcOrd="0" destOrd="0" presId="urn:microsoft.com/office/officeart/2018/2/layout/IconCircleList"/>
    <dgm:cxn modelId="{EB61EFF4-63CF-4547-ADB6-021EC382FE3B}" srcId="{B932ABB8-1871-4F35-BEBC-201E637D5EAB}" destId="{25556D30-CDE2-439C-930B-66E9D0BF3996}" srcOrd="2" destOrd="0" parTransId="{D03DD22B-DFFA-4101-9910-298E0B97CB44}" sibTransId="{EC6C3C28-9D1A-49A8-91E9-424999475917}"/>
    <dgm:cxn modelId="{574FDC93-BA05-486D-8BD6-DA695F0B430D}" type="presParOf" srcId="{FAA7DFDF-FCCE-4002-B18D-A8EBA7A4FF88}" destId="{903DC1F6-FEFD-48B5-A838-3A4069123591}" srcOrd="0" destOrd="0" presId="urn:microsoft.com/office/officeart/2018/2/layout/IconCircleList"/>
    <dgm:cxn modelId="{537A2D19-8CAB-4CA4-AE09-9010E79CF41F}" type="presParOf" srcId="{903DC1F6-FEFD-48B5-A838-3A4069123591}" destId="{780E7002-9459-4040-B1D5-A23BAF961016}" srcOrd="0" destOrd="0" presId="urn:microsoft.com/office/officeart/2018/2/layout/IconCircleList"/>
    <dgm:cxn modelId="{F3182845-B2C3-4130-9EBC-4D31102DACEF}" type="presParOf" srcId="{780E7002-9459-4040-B1D5-A23BAF961016}" destId="{D9ACDBC7-63FA-4700-BD14-258D60076DF0}" srcOrd="0" destOrd="0" presId="urn:microsoft.com/office/officeart/2018/2/layout/IconCircleList"/>
    <dgm:cxn modelId="{EB10327A-E9F7-407C-9B9A-3060BDF9F089}" type="presParOf" srcId="{780E7002-9459-4040-B1D5-A23BAF961016}" destId="{7EF16E6E-4315-408E-8A0C-5A235B895C82}" srcOrd="1" destOrd="0" presId="urn:microsoft.com/office/officeart/2018/2/layout/IconCircleList"/>
    <dgm:cxn modelId="{199864CD-91F7-4A58-A81D-82CFD50A79F3}" type="presParOf" srcId="{780E7002-9459-4040-B1D5-A23BAF961016}" destId="{D5BDFC66-E3A7-43DF-934B-984BF14C01DE}" srcOrd="2" destOrd="0" presId="urn:microsoft.com/office/officeart/2018/2/layout/IconCircleList"/>
    <dgm:cxn modelId="{869C0B36-9D86-405D-BFDF-63645CCF1F75}" type="presParOf" srcId="{780E7002-9459-4040-B1D5-A23BAF961016}" destId="{8F17A13A-4E84-42CA-901F-9F5FD57F4F58}" srcOrd="3" destOrd="0" presId="urn:microsoft.com/office/officeart/2018/2/layout/IconCircleList"/>
    <dgm:cxn modelId="{1158219F-FAB6-481C-BE8D-CEAD2426BDFE}" type="presParOf" srcId="{903DC1F6-FEFD-48B5-A838-3A4069123591}" destId="{621A907C-40EC-4671-ADA9-5050F569DF83}" srcOrd="1" destOrd="0" presId="urn:microsoft.com/office/officeart/2018/2/layout/IconCircleList"/>
    <dgm:cxn modelId="{CF0E1C98-AD81-4A90-A74A-72B07790050A}" type="presParOf" srcId="{903DC1F6-FEFD-48B5-A838-3A4069123591}" destId="{DE5F450A-357B-4C85-AFC1-56D722FA107C}" srcOrd="2" destOrd="0" presId="urn:microsoft.com/office/officeart/2018/2/layout/IconCircleList"/>
    <dgm:cxn modelId="{D95200E1-A420-413E-8251-EC7A94DB8437}" type="presParOf" srcId="{DE5F450A-357B-4C85-AFC1-56D722FA107C}" destId="{9BE917B8-0D62-4F00-B218-AB1FFBC69824}" srcOrd="0" destOrd="0" presId="urn:microsoft.com/office/officeart/2018/2/layout/IconCircleList"/>
    <dgm:cxn modelId="{8336CED0-D985-4136-B67F-9B0DDA009F42}" type="presParOf" srcId="{DE5F450A-357B-4C85-AFC1-56D722FA107C}" destId="{CBF3F817-30BB-4E8C-8B00-B6A1B8227C5F}" srcOrd="1" destOrd="0" presId="urn:microsoft.com/office/officeart/2018/2/layout/IconCircleList"/>
    <dgm:cxn modelId="{4FADDF72-1BC3-46B0-B2CE-067581724548}" type="presParOf" srcId="{DE5F450A-357B-4C85-AFC1-56D722FA107C}" destId="{FD8FAE37-0CF2-459D-8495-A9DE8C06360E}" srcOrd="2" destOrd="0" presId="urn:microsoft.com/office/officeart/2018/2/layout/IconCircleList"/>
    <dgm:cxn modelId="{D17C1303-684C-4516-93F4-5DDDADDE87F9}" type="presParOf" srcId="{DE5F450A-357B-4C85-AFC1-56D722FA107C}" destId="{574B24CE-DC6C-45D5-8EA3-03E90F85AC12}" srcOrd="3" destOrd="0" presId="urn:microsoft.com/office/officeart/2018/2/layout/IconCircleList"/>
    <dgm:cxn modelId="{62FB41A0-DB2B-45A5-A9AA-7512EEC9C39F}" type="presParOf" srcId="{903DC1F6-FEFD-48B5-A838-3A4069123591}" destId="{2BE90F20-9EE8-4818-8B9F-6E3854D024FB}" srcOrd="3" destOrd="0" presId="urn:microsoft.com/office/officeart/2018/2/layout/IconCircleList"/>
    <dgm:cxn modelId="{9AB20443-5B57-4176-B592-56C2D0EA39A2}" type="presParOf" srcId="{903DC1F6-FEFD-48B5-A838-3A4069123591}" destId="{B9FCC9F0-8544-4501-B857-7DD45B39BB36}" srcOrd="4" destOrd="0" presId="urn:microsoft.com/office/officeart/2018/2/layout/IconCircleList"/>
    <dgm:cxn modelId="{E3CAB152-EAAF-4F65-840E-CFF6E39ECF48}" type="presParOf" srcId="{B9FCC9F0-8544-4501-B857-7DD45B39BB36}" destId="{D534B83D-657B-40B4-BF78-3EEF67EEB163}" srcOrd="0" destOrd="0" presId="urn:microsoft.com/office/officeart/2018/2/layout/IconCircleList"/>
    <dgm:cxn modelId="{932336E7-4B05-467F-92DD-3F31C21FB344}" type="presParOf" srcId="{B9FCC9F0-8544-4501-B857-7DD45B39BB36}" destId="{33173A46-68F6-484F-ADDE-646E103B0091}" srcOrd="1" destOrd="0" presId="urn:microsoft.com/office/officeart/2018/2/layout/IconCircleList"/>
    <dgm:cxn modelId="{A8013D82-ABE3-4552-80FF-7461DF87E406}" type="presParOf" srcId="{B9FCC9F0-8544-4501-B857-7DD45B39BB36}" destId="{EB9A7DCB-049A-4180-8870-E9D5FB48FDB9}" srcOrd="2" destOrd="0" presId="urn:microsoft.com/office/officeart/2018/2/layout/IconCircleList"/>
    <dgm:cxn modelId="{40A98AAB-61B8-48F6-A241-83D67837A733}" type="presParOf" srcId="{B9FCC9F0-8544-4501-B857-7DD45B39BB36}" destId="{BAEF31CD-48FE-4E10-B4BD-D318CD951779}" srcOrd="3" destOrd="0" presId="urn:microsoft.com/office/officeart/2018/2/layout/IconCircleList"/>
    <dgm:cxn modelId="{743B6F4A-7D76-4A5A-8F17-7866E2E516CF}" type="presParOf" srcId="{903DC1F6-FEFD-48B5-A838-3A4069123591}" destId="{84C807E7-E1DE-4AA8-BAC0-A4CF29D40DA1}" srcOrd="5" destOrd="0" presId="urn:microsoft.com/office/officeart/2018/2/layout/IconCircleList"/>
    <dgm:cxn modelId="{AA2FB0B6-BBFB-4B0D-B729-0DF92340309B}" type="presParOf" srcId="{903DC1F6-FEFD-48B5-A838-3A4069123591}" destId="{60DCF714-09CC-486A-90EC-CAEB3080B933}" srcOrd="6" destOrd="0" presId="urn:microsoft.com/office/officeart/2018/2/layout/IconCircleList"/>
    <dgm:cxn modelId="{1AA24928-4AEC-4E71-9758-535B24C485F6}" type="presParOf" srcId="{60DCF714-09CC-486A-90EC-CAEB3080B933}" destId="{A7C60E96-3EA4-4887-94ED-20343DF2B2DF}" srcOrd="0" destOrd="0" presId="urn:microsoft.com/office/officeart/2018/2/layout/IconCircleList"/>
    <dgm:cxn modelId="{D5C604CB-A065-4008-B839-713A911AEE0B}" type="presParOf" srcId="{60DCF714-09CC-486A-90EC-CAEB3080B933}" destId="{8BEB19CB-2EF9-4851-AC7F-F9B4B01033C0}" srcOrd="1" destOrd="0" presId="urn:microsoft.com/office/officeart/2018/2/layout/IconCircleList"/>
    <dgm:cxn modelId="{6B97207A-B2C3-4A03-98AC-82F99889E265}" type="presParOf" srcId="{60DCF714-09CC-486A-90EC-CAEB3080B933}" destId="{1923B3E9-A1AB-43A6-BD98-054957916F0B}" srcOrd="2" destOrd="0" presId="urn:microsoft.com/office/officeart/2018/2/layout/IconCircleList"/>
    <dgm:cxn modelId="{1B6F792D-38E2-43AC-8F5E-56378EA58391}" type="presParOf" srcId="{60DCF714-09CC-486A-90EC-CAEB3080B933}" destId="{C229AB42-1108-45E8-AE2A-491E481FD2BE}"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93703C-8504-4D01-B8B2-07535D31063B}">
      <dsp:nvSpPr>
        <dsp:cNvPr id="0" name=""/>
        <dsp:cNvSpPr/>
      </dsp:nvSpPr>
      <dsp:spPr>
        <a:xfrm>
          <a:off x="0" y="319143"/>
          <a:ext cx="10263752" cy="622512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2932" tIns="527916" rIns="502932" bIns="527916" numCol="1" spcCol="1270" anchor="ctr" anchorCtr="0">
          <a:noAutofit/>
        </a:bodyPr>
        <a:lstStyle/>
        <a:p>
          <a:pPr marL="0" lvl="0" indent="0" algn="l" defTabSz="1022350">
            <a:lnSpc>
              <a:spcPct val="90000"/>
            </a:lnSpc>
            <a:spcBef>
              <a:spcPct val="0"/>
            </a:spcBef>
            <a:spcAft>
              <a:spcPct val="35000"/>
            </a:spcAft>
            <a:buFont typeface="+mj-lt"/>
            <a:buNone/>
          </a:pPr>
          <a:r>
            <a:rPr lang="en-US" sz="2300" b="0" i="0" kern="1200" dirty="0">
              <a:latin typeface="Times New Roman" panose="02020603050405020304" pitchFamily="18" charset="0"/>
              <a:cs typeface="Times New Roman" panose="02020603050405020304" pitchFamily="18" charset="0"/>
            </a:rPr>
            <a:t>The round key generation process for the Data Encryption Standard (DES) involves creating a series of subkeys to be used in each of the 16 rounds of the DES algorithm. Here’s a concise explanation of the process:</a:t>
          </a:r>
        </a:p>
        <a:p>
          <a:pPr marL="0" lvl="0" indent="0" algn="l" defTabSz="1022350">
            <a:lnSpc>
              <a:spcPct val="90000"/>
            </a:lnSpc>
            <a:spcBef>
              <a:spcPct val="0"/>
            </a:spcBef>
            <a:spcAft>
              <a:spcPct val="35000"/>
            </a:spcAft>
            <a:buFont typeface="+mj-lt"/>
            <a:buNone/>
          </a:pPr>
          <a:r>
            <a:rPr lang="en-US" sz="2300" b="1" i="0" kern="1200" dirty="0">
              <a:latin typeface="Times New Roman" panose="02020603050405020304" pitchFamily="18" charset="0"/>
              <a:cs typeface="Times New Roman" panose="02020603050405020304" pitchFamily="18" charset="0"/>
            </a:rPr>
            <a:t>Initial Key</a:t>
          </a:r>
          <a:r>
            <a:rPr lang="en-US" sz="2300" b="0" i="0" kern="1200" dirty="0">
              <a:latin typeface="Times New Roman" panose="02020603050405020304" pitchFamily="18" charset="0"/>
              <a:cs typeface="Times New Roman" panose="02020603050405020304" pitchFamily="18" charset="0"/>
            </a:rPr>
            <a:t>: Start with a 64-bit key, which includes 8 parity bits.</a:t>
          </a:r>
        </a:p>
        <a:p>
          <a:pPr marL="0" lvl="0" indent="0" algn="l" defTabSz="1022350">
            <a:lnSpc>
              <a:spcPct val="90000"/>
            </a:lnSpc>
            <a:spcBef>
              <a:spcPct val="0"/>
            </a:spcBef>
            <a:spcAft>
              <a:spcPct val="35000"/>
            </a:spcAft>
            <a:buFont typeface="+mj-lt"/>
            <a:buNone/>
          </a:pPr>
          <a:r>
            <a:rPr lang="en-US" sz="2300" b="1" i="0" kern="1200" dirty="0">
              <a:latin typeface="Times New Roman" panose="02020603050405020304" pitchFamily="18" charset="0"/>
              <a:cs typeface="Times New Roman" panose="02020603050405020304" pitchFamily="18" charset="0"/>
            </a:rPr>
            <a:t>Permuted Choice 1 (PC-1)</a:t>
          </a:r>
          <a:r>
            <a:rPr lang="en-US" sz="2300" b="0" i="0" kern="1200" dirty="0">
              <a:latin typeface="Times New Roman" panose="02020603050405020304" pitchFamily="18" charset="0"/>
              <a:cs typeface="Times New Roman" panose="02020603050405020304" pitchFamily="18" charset="0"/>
            </a:rPr>
            <a:t>: Use PC-1 to remove the parity bits, resulting in a 56-bit key.</a:t>
          </a:r>
        </a:p>
        <a:p>
          <a:pPr marL="0" lvl="0" indent="0" algn="l" defTabSz="1022350">
            <a:lnSpc>
              <a:spcPct val="90000"/>
            </a:lnSpc>
            <a:spcBef>
              <a:spcPct val="0"/>
            </a:spcBef>
            <a:spcAft>
              <a:spcPct val="35000"/>
            </a:spcAft>
            <a:buFont typeface="+mj-lt"/>
            <a:buNone/>
          </a:pPr>
          <a:r>
            <a:rPr lang="en-US" sz="2300" b="1" i="0" kern="1200" dirty="0">
              <a:latin typeface="Times New Roman" panose="02020603050405020304" pitchFamily="18" charset="0"/>
              <a:cs typeface="Times New Roman" panose="02020603050405020304" pitchFamily="18" charset="0"/>
            </a:rPr>
            <a:t>Splitting</a:t>
          </a:r>
          <a:r>
            <a:rPr lang="en-US" sz="2300" b="0" i="0" kern="1200" dirty="0">
              <a:latin typeface="Times New Roman" panose="02020603050405020304" pitchFamily="18" charset="0"/>
              <a:cs typeface="Times New Roman" panose="02020603050405020304" pitchFamily="18" charset="0"/>
            </a:rPr>
            <a:t>: Divide the 56-bit key into two 28-bit halves, referred to as C and D.</a:t>
          </a:r>
        </a:p>
        <a:p>
          <a:pPr marL="0" lvl="0" indent="0" algn="l" defTabSz="1022350">
            <a:lnSpc>
              <a:spcPct val="90000"/>
            </a:lnSpc>
            <a:spcBef>
              <a:spcPct val="0"/>
            </a:spcBef>
            <a:spcAft>
              <a:spcPct val="35000"/>
            </a:spcAft>
            <a:buFont typeface="+mj-lt"/>
            <a:buNone/>
          </a:pPr>
          <a:r>
            <a:rPr lang="en-US" sz="2300" b="1" i="0" kern="1200" dirty="0">
              <a:latin typeface="Times New Roman" panose="02020603050405020304" pitchFamily="18" charset="0"/>
              <a:cs typeface="Times New Roman" panose="02020603050405020304" pitchFamily="18" charset="0"/>
            </a:rPr>
            <a:t>Key Scheduling</a:t>
          </a:r>
          <a:r>
            <a:rPr lang="en-US" sz="2300" b="0" i="0" kern="1200" dirty="0">
              <a:latin typeface="Times New Roman" panose="02020603050405020304" pitchFamily="18" charset="0"/>
              <a:cs typeface="Times New Roman" panose="02020603050405020304" pitchFamily="18" charset="0"/>
            </a:rPr>
            <a:t>: For each of the 16 rounds, perform the following steps:</a:t>
          </a:r>
        </a:p>
        <a:p>
          <a:pPr marL="0" lvl="0" indent="0" algn="l" defTabSz="1022350">
            <a:lnSpc>
              <a:spcPct val="90000"/>
            </a:lnSpc>
            <a:spcBef>
              <a:spcPct val="0"/>
            </a:spcBef>
            <a:spcAft>
              <a:spcPct val="35000"/>
            </a:spcAft>
            <a:buFont typeface="+mj-lt"/>
            <a:buNone/>
          </a:pPr>
          <a:r>
            <a:rPr lang="en-US" sz="2300" b="1" i="0" kern="1200" dirty="0">
              <a:latin typeface="Times New Roman" panose="02020603050405020304" pitchFamily="18" charset="0"/>
              <a:cs typeface="Times New Roman" panose="02020603050405020304" pitchFamily="18" charset="0"/>
            </a:rPr>
            <a:t>Rotation</a:t>
          </a:r>
          <a:r>
            <a:rPr lang="en-US" sz="2300" b="0" i="0" kern="1200" dirty="0">
              <a:latin typeface="Times New Roman" panose="02020603050405020304" pitchFamily="18" charset="0"/>
              <a:cs typeface="Times New Roman" panose="02020603050405020304" pitchFamily="18" charset="0"/>
            </a:rPr>
            <a:t>: Circularly shift both C and D left by one or two positions, depending on the round.</a:t>
          </a:r>
        </a:p>
        <a:p>
          <a:pPr marL="0" lvl="0" indent="0" algn="l" defTabSz="1022350">
            <a:lnSpc>
              <a:spcPct val="90000"/>
            </a:lnSpc>
            <a:spcBef>
              <a:spcPct val="0"/>
            </a:spcBef>
            <a:spcAft>
              <a:spcPct val="35000"/>
            </a:spcAft>
            <a:buFont typeface="+mj-lt"/>
            <a:buNone/>
          </a:pPr>
          <a:r>
            <a:rPr lang="en-US" sz="2300" b="1" i="0" kern="1200" dirty="0">
              <a:latin typeface="Times New Roman" panose="02020603050405020304" pitchFamily="18" charset="0"/>
              <a:cs typeface="Times New Roman" panose="02020603050405020304" pitchFamily="18" charset="0"/>
            </a:rPr>
            <a:t>Permuted Choice 2 (PC-2)</a:t>
          </a:r>
          <a:r>
            <a:rPr lang="en-US" sz="2300" b="0" i="0" kern="1200" dirty="0">
              <a:latin typeface="Times New Roman" panose="02020603050405020304" pitchFamily="18" charset="0"/>
              <a:cs typeface="Times New Roman" panose="02020603050405020304" pitchFamily="18" charset="0"/>
            </a:rPr>
            <a:t>: Use PC-2 to select 48 bits from the rotated halves to form the round key.</a:t>
          </a:r>
        </a:p>
        <a:p>
          <a:pPr marL="0" lvl="0" indent="0" algn="l" defTabSz="1022350">
            <a:lnSpc>
              <a:spcPct val="90000"/>
            </a:lnSpc>
            <a:spcBef>
              <a:spcPct val="0"/>
            </a:spcBef>
            <a:spcAft>
              <a:spcPct val="35000"/>
            </a:spcAft>
            <a:buFont typeface="+mj-lt"/>
            <a:buNone/>
          </a:pPr>
          <a:r>
            <a:rPr lang="en-US" sz="2300" b="1" i="0" kern="1200" dirty="0">
              <a:latin typeface="Times New Roman" panose="02020603050405020304" pitchFamily="18" charset="0"/>
              <a:cs typeface="Times New Roman" panose="02020603050405020304" pitchFamily="18" charset="0"/>
            </a:rPr>
            <a:t>Subkey Output</a:t>
          </a:r>
          <a:r>
            <a:rPr lang="en-US" sz="2300" b="0" i="0" kern="1200" dirty="0">
              <a:latin typeface="Times New Roman" panose="02020603050405020304" pitchFamily="18" charset="0"/>
              <a:cs typeface="Times New Roman" panose="02020603050405020304" pitchFamily="18" charset="0"/>
            </a:rPr>
            <a:t>: The resulting 48-bit subkey is then used for the corresponding round of the DES encryption process.</a:t>
          </a:r>
          <a:endParaRPr lang="en-US" sz="2300" kern="1200" dirty="0">
            <a:latin typeface="Times New Roman" panose="02020603050405020304" pitchFamily="18" charset="0"/>
            <a:cs typeface="Times New Roman" panose="02020603050405020304" pitchFamily="18" charset="0"/>
          </a:endParaRPr>
        </a:p>
      </dsp:txBody>
      <dsp:txXfrm>
        <a:off x="0" y="319143"/>
        <a:ext cx="10263752" cy="62251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ACDBC7-63FA-4700-BD14-258D60076DF0}">
      <dsp:nvSpPr>
        <dsp:cNvPr id="0" name=""/>
        <dsp:cNvSpPr/>
      </dsp:nvSpPr>
      <dsp:spPr>
        <a:xfrm>
          <a:off x="248937" y="1374033"/>
          <a:ext cx="1354806" cy="135480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F16E6E-4315-408E-8A0C-5A235B895C82}">
      <dsp:nvSpPr>
        <dsp:cNvPr id="0" name=""/>
        <dsp:cNvSpPr/>
      </dsp:nvSpPr>
      <dsp:spPr>
        <a:xfrm>
          <a:off x="533446" y="1658542"/>
          <a:ext cx="785787" cy="7857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17A13A-4E84-42CA-901F-9F5FD57F4F58}">
      <dsp:nvSpPr>
        <dsp:cNvPr id="0" name=""/>
        <dsp:cNvSpPr/>
      </dsp:nvSpPr>
      <dsp:spPr>
        <a:xfrm>
          <a:off x="1894059" y="1374033"/>
          <a:ext cx="3193472" cy="13548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dirty="0">
              <a:solidFill>
                <a:schemeClr val="bg1"/>
              </a:solidFill>
              <a:latin typeface="Times New Roman" panose="02020603050405020304" pitchFamily="18" charset="0"/>
              <a:cs typeface="Times New Roman" panose="02020603050405020304" pitchFamily="18" charset="0"/>
            </a:rPr>
            <a:t>Investigating advanced encryption algorithms like AES for stronger security.</a:t>
          </a:r>
        </a:p>
      </dsp:txBody>
      <dsp:txXfrm>
        <a:off x="1894059" y="1374033"/>
        <a:ext cx="3193472" cy="1354806"/>
      </dsp:txXfrm>
    </dsp:sp>
    <dsp:sp modelId="{9BE917B8-0D62-4F00-B218-AB1FFBC69824}">
      <dsp:nvSpPr>
        <dsp:cNvPr id="0" name=""/>
        <dsp:cNvSpPr/>
      </dsp:nvSpPr>
      <dsp:spPr>
        <a:xfrm>
          <a:off x="5643969" y="1374033"/>
          <a:ext cx="1354806" cy="135480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F3F817-30BB-4E8C-8B00-B6A1B8227C5F}">
      <dsp:nvSpPr>
        <dsp:cNvPr id="0" name=""/>
        <dsp:cNvSpPr/>
      </dsp:nvSpPr>
      <dsp:spPr>
        <a:xfrm>
          <a:off x="5928478" y="1658542"/>
          <a:ext cx="785787" cy="7857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4B24CE-DC6C-45D5-8EA3-03E90F85AC12}">
      <dsp:nvSpPr>
        <dsp:cNvPr id="0" name=""/>
        <dsp:cNvSpPr/>
      </dsp:nvSpPr>
      <dsp:spPr>
        <a:xfrm>
          <a:off x="7289091" y="1374033"/>
          <a:ext cx="3193472" cy="13548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dirty="0">
              <a:solidFill>
                <a:schemeClr val="bg1"/>
              </a:solidFill>
              <a:latin typeface="Times New Roman" panose="02020603050405020304" pitchFamily="18" charset="0"/>
              <a:cs typeface="Times New Roman" panose="02020603050405020304" pitchFamily="18" charset="0"/>
            </a:rPr>
            <a:t>Implementing hardware optimizations for faster encryption/decryption.</a:t>
          </a:r>
        </a:p>
      </dsp:txBody>
      <dsp:txXfrm>
        <a:off x="7289091" y="1374033"/>
        <a:ext cx="3193472" cy="1354806"/>
      </dsp:txXfrm>
    </dsp:sp>
    <dsp:sp modelId="{D534B83D-657B-40B4-BF78-3EEF67EEB163}">
      <dsp:nvSpPr>
        <dsp:cNvPr id="0" name=""/>
        <dsp:cNvSpPr/>
      </dsp:nvSpPr>
      <dsp:spPr>
        <a:xfrm>
          <a:off x="248937" y="3846677"/>
          <a:ext cx="1354806" cy="135480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173A46-68F6-484F-ADDE-646E103B0091}">
      <dsp:nvSpPr>
        <dsp:cNvPr id="0" name=""/>
        <dsp:cNvSpPr/>
      </dsp:nvSpPr>
      <dsp:spPr>
        <a:xfrm>
          <a:off x="533446" y="4131186"/>
          <a:ext cx="785787" cy="7857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EF31CD-48FE-4E10-B4BD-D318CD951779}">
      <dsp:nvSpPr>
        <dsp:cNvPr id="0" name=""/>
        <dsp:cNvSpPr/>
      </dsp:nvSpPr>
      <dsp:spPr>
        <a:xfrm>
          <a:off x="1894059" y="3846677"/>
          <a:ext cx="3193472" cy="13548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dirty="0">
              <a:solidFill>
                <a:schemeClr val="bg1"/>
              </a:solidFill>
              <a:latin typeface="Times New Roman" panose="02020603050405020304" pitchFamily="18" charset="0"/>
              <a:cs typeface="Times New Roman" panose="02020603050405020304" pitchFamily="18" charset="0"/>
            </a:rPr>
            <a:t>Analyzing the impact of different key lengths on security.</a:t>
          </a:r>
        </a:p>
      </dsp:txBody>
      <dsp:txXfrm>
        <a:off x="1894059" y="3846677"/>
        <a:ext cx="3193472" cy="1354806"/>
      </dsp:txXfrm>
    </dsp:sp>
    <dsp:sp modelId="{A7C60E96-3EA4-4887-94ED-20343DF2B2DF}">
      <dsp:nvSpPr>
        <dsp:cNvPr id="0" name=""/>
        <dsp:cNvSpPr/>
      </dsp:nvSpPr>
      <dsp:spPr>
        <a:xfrm>
          <a:off x="5643969" y="3846677"/>
          <a:ext cx="1354806" cy="135480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EB19CB-2EF9-4851-AC7F-F9B4B01033C0}">
      <dsp:nvSpPr>
        <dsp:cNvPr id="0" name=""/>
        <dsp:cNvSpPr/>
      </dsp:nvSpPr>
      <dsp:spPr>
        <a:xfrm>
          <a:off x="5928478" y="4131186"/>
          <a:ext cx="785787" cy="7857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29AB42-1108-45E8-AE2A-491E481FD2BE}">
      <dsp:nvSpPr>
        <dsp:cNvPr id="0" name=""/>
        <dsp:cNvSpPr/>
      </dsp:nvSpPr>
      <dsp:spPr>
        <a:xfrm>
          <a:off x="7289091" y="3846677"/>
          <a:ext cx="3193472" cy="13548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dirty="0">
              <a:solidFill>
                <a:schemeClr val="bg1"/>
              </a:solidFill>
              <a:latin typeface="Times New Roman" panose="02020603050405020304" pitchFamily="18" charset="0"/>
              <a:cs typeface="Times New Roman" panose="02020603050405020304" pitchFamily="18" charset="0"/>
            </a:rPr>
            <a:t>Exploring other applications of the DES algorithm beyond data encryption.</a:t>
          </a:r>
        </a:p>
      </dsp:txBody>
      <dsp:txXfrm>
        <a:off x="7289091" y="3846677"/>
        <a:ext cx="3193472" cy="1354806"/>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5T22:08:37.990"/>
    </inkml:context>
    <inkml:brush xml:id="br0">
      <inkml:brushProperty name="width" value="0.035" units="cm"/>
      <inkml:brushProperty name="height" value="0.035" units="cm"/>
      <inkml:brushProperty name="color" value="#E71224"/>
    </inkml:brush>
  </inkml:definitions>
  <inkml:trace contextRef="#ctx0" brushRef="#br0">2981 1118 9240 0 0,'0'-28'1673'0'0,"1"19"-1540"0"0,-2-1 0 0 0,1 1 0 0 0,-1-1 1 0 0,0 1-1 0 0,-1 0 0 0 0,-6-18 0 0 0,7 23-108 0 0,0 0 0 0 0,1 0-1 0 0,-1 1 1 0 0,1-1 0 0 0,0 0 0 0 0,0 0-1 0 0,1-6 1 0 0,0-9 101 0 0,-2 13-90 0 0,0-1 0 0 0,0 1-1 0 0,0 0 1 0 0,-1 0 0 0 0,0-1 0 0 0,-1 1 0 0 0,1 0-1 0 0,-1 1 1 0 0,0-1 0 0 0,-1 0 0 0 0,1 1 0 0 0,-1 0-1 0 0,-7-7 1 0 0,-3-16 174 0 0,9 23-148 0 0,1-1 0 0 0,0 0 0 0 0,0 0 1 0 0,0 0-1 0 0,1 0 0 0 0,0-1 0 0 0,0 0 1 0 0,1 1-1 0 0,-4-12 0 0 0,-11-25 249 0 0,2-4-3 0 0,12 34-188 0 0,-2 1-1 0 0,1-1 1 0 0,-1 1 0 0 0,-9-14-1 0 0,5 9 24 0 0,-48-79 799 0 0,36 73-770 0 0,11 13-103 0 0,-6-6 64 0 0,0 0-1 0 0,-1 1 1 0 0,-24-18 0 0 0,-15-12 105 0 0,17 9-71 0 0,34 31-147 0 0,0 1 0 0 0,0 0 0 0 0,-1 1-1 0 0,0-1 1 0 0,1 1 0 0 0,-12-4 0 0 0,11 4-7 0 0,4 2-9 0 0,1 1 1 0 0,-1-1-1 0 0,1 0 1 0 0,-1 0 0 0 0,1 0-1 0 0,-1 0 1 0 0,1 0-1 0 0,0 0 1 0 0,-1 0-1 0 0,1 0 1 0 0,-2-3-1 0 0,2 2 1 0 0,0 1-1 0 0,0 0 0 0 0,0 0 0 0 0,0-1 0 0 0,-1 1 1 0 0,1 0-1 0 0,0 0 0 0 0,-1 0 0 0 0,1 0 1 0 0,-1 1-1 0 0,1-1 0 0 0,-3-1 0 0 0,-3-1 13 0 0,-10-7 38 0 0,-1 1 0 0 0,-1 1 0 0 0,0 0 0 0 0,-24-6 0 0 0,36 12-26 0 0,-1 0 0 0 0,1-1 0 0 0,-11-6-1 0 0,-1 0 13 0 0,-131-59 148 0 0,127 62-164 0 0,3 3-2 0 0,-33-10 36 0 0,31 8-22 0 0,0 0 1 0 0,0-2-1 0 0,-28-12 0 0 0,40 15-15 0 0,0 0 0 0 0,0 1 0 0 0,0 0-1 0 0,0 1 1 0 0,-16-2 0 0 0,17 3-15 0 0,-32 0 63 0 0,29 1-48 0 0,7 0-14 0 0,0 1 0 0 0,0-1 1 0 0,1 1-1 0 0,-1 0 0 0 0,0 0 0 0 0,0 0 1 0 0,1 1-1 0 0,-1 0 0 0 0,1 0 0 0 0,-5 2 0 0 0,-25 11 31 0 0,-4-1 25 0 0,-1-1 0 0 0,-43 7 0 0 0,76-19-53 0 0,1 1 0 0 0,0 0-1 0 0,-1 0 1 0 0,1 0 0 0 0,0 0 0 0 0,-5 4 0 0 0,-16 7 18 0 0,-38 26 27 0 0,30-23-45 0 0,33-15-11 0 0,-44 24 28 0 0,17-8-19 0 0,6-2-1 0 0,6-4 0 0 0,0-2-1 0 0,1 0-4 0 0,-4 1 2 0 0,-4 2-4 0 0,-2 3-1 0 0,0-1 0 0 0,1 0 0 0 0,2 0 2 0 0,-6 5 8 0 0,24-14-2 0 0,-2 0 3 0 0,-110 92 183 0 0,105-89-185 0 0,-53 33 60 0 0,14-7-36 0 0,49-33-32 0 0,-15 8 10 0 0,-29 11 9 0 0,13-3-2 0 0,21-11-11 0 0,0 1 1 0 0,1 1 0 0 0,0 0-1 0 0,1 0 1 0 0,-1 1 0 0 0,-10 12-1 0 0,7-6 5 0 0,-28 34 33 0 0,-9 8 19 0 0,17-20-9 0 0,22-24-40 0 0,-1-1 26 0 0,-18 25 0 0 0,15-16-22 0 0,14-20-19 0 0,-23 48 36 0 0,14-31-28 0 0,0 3-7 0 0,0 7-1 0 0,-2 3 0 0 0,0-1 0 0 0,-43 103-24 0 0,44-104 15 0 0,7-18-4 0 0,0 0 0 0 0,1 0 0 0 0,-3 17-1 0 0,-9 44-20 0 0,5-40 34 0 0,-3 2 0 0 0,3-3 0 0 0,4-3 0 0 0,0-3 0 0 0,-1 1 2 0 0,0 1 3 0 0,2 1-2 0 0,0-2 2 0 0,0-4-4 0 0,0-3-1 0 0,4 1 0 0 0,1 3 0 0 0,0 5 0 0 0,0 3 0 0 0,0-1 0 0 0,0-1 0 0 0,0-2 0 0 0,-4 2 0 0 0,-1-1 0 0 0,-1 0 0 0 0,-3-1 0 0 0,0-3 0 0 0,3-2 0 0 0,1-1 0 0 0,-1-2 2 0 0,0-1 3 0 0,-1 4-1 0 0,-5 12 7 0 0,-2 4-9 0 0,0 7-2 0 0,4 6 2 0 0,0 3 3 0 0,5-1-2 0 0,0-7 2 0 0,1-5-2 0 0,3-14 2 0 0,1 0-2 0 0,0 0 2 0 0,0-2-4 0 0,0 2-1 0 0,0 4 0 0 0,-1 12 0 0 0,-2 2 0 0 0,2 5 0 0 0,1-2 0 0 0,0-21 0 0 0,0-1 0 0 0,1 13 0 0 0,2-1 0 0 0,1-11 0 0 0,0-3 0 0 0,2-1 0 0 0,-2-2 0 0 0,1-2 0 0 0,0-4 0 0 0,-2-2 0 0 0,-1 13 4 0 0,3-2 18 0 0,-4-23-20 0 0,-1 1-1 0 0,1 0 1 0 0,0 0 0 0 0,-1 0 0 0 0,1 0 0 0 0,-1 0 0 0 0,0 0 0 0 0,0 0 0 0 0,0 0-1 0 0,0 0 1 0 0,0 2 0 0 0,0 0 1 0 0,0-1 1 0 0,0 1-1 0 0,0 0 0 0 0,0-1 0 0 0,0 1 0 0 0,1-1 1 0 0,1 5-1 0 0,8 41 43 0 0,11 23 105 0 0,-17-58-60 0 0,0-2-1 0 0,1 1 1 0 0,1 0 0 0 0,0-1-1 0 0,0 0 1 0 0,1 0 0 0 0,9 11-1 0 0,34 28 290 0 0,-14-19-314 0 0,-20-16-54 0 0,3 4-8 0 0,-3-4 1 0 0,-2-2-4 0 0,1 0-1 0 0,3 0 0 0 0,2 0 0 0 0,0 0 0 0 0,0 0 0 0 0,0-1 0 0 0,-1-2 0 0 0,1 0 0 0 0,0 2 0 0 0,0 0 0 0 0,0-3 0 0 0,-1 0 0 0 0,2 1 0 0 0,1-2 2 0 0,10 4 7 0 0,-4 2 19 0 0,-7-7-19 0 0,3-1-2 0 0,1-2-4 0 0,-1-1 2 0 0,1-1-2 0 0,-3 2 2 0 0,1-1-4 0 0,1 2-1 0 0,1-2 0 0 0,0 1 0 0 0,-1-1 0 0 0,1 0 0 0 0,4 2 0 0 0,17 4 0 0 0,1 0 2 0 0,-5-5 4 0 0,7 0 10 0 0,-38-3-14 0 0,6 0 18 0 0,30 2 0 0 0,-2 0 20 0 0,-24-1-17 0 0,9-2-11 0 0,-9-2-1 0 0,29-2 8 0 0,-13-1 0 0 0,7-3-9 0 0,-3-2-3 0 0,-3-2-4 0 0,-10 2 2 0 0,22-9-3 0 0,-35 14-6 0 0,1 1 1 0 0,53-10-6 0 0,-49 11 2 0 0,30-6-12 0 0,-38 7 14 0 0,21-3 3 0 0,7-4 2 0 0,5-2 0 0 0,0-2 0 0 0,-15 4 2 0 0,1-2 10 0 0,-24 8-8 0 0,4-5 10 0 0,-8 4-11 0 0,1 0-2 0 0,25-4 26 0 0,-9 3-18 0 0,0-1-2 0 0,3-3-3 0 0,10-5 7 0 0,3-6-9 0 0,-23 13-4 0 0,19-15-9 0 0,-23 13 7 0 0,0 0 0 0 0,1 1 0 0 0,-1 1 0 0 0,13-7-1 0 0,-3 2-9 0 0,64-44-50 0 0,-61 39 64 0 0,8-6 0 0 0,1 0 0 0 0,2-2 0 0 0,0-4 0 0 0,2-3 0 0 0,0-1 0 0 0,-27 23-1 0 0,9-6-4 0 0,15-3 0 0 0,-6-2 1 0 0,-7 4 3 0 0,-14 12 1 0 0,11-8-10 0 0,-2-1-1 0 0,0 0 1 0 0,0-1-1 0 0,-1-1 1 0 0,20-30 0 0 0,14-34 2 0 0,-22 39 6 0 0,0-3 2 0 0,0 3 0 0 0,0-1 0 0 0,-1 0 0 0 0,-1-2-6 0 0,-9 13 4 0 0,1-6 2 0 0,2-3 0 0 0,1-10 0 0 0,3-3 0 0 0,1 1 0 0 0,2 2 2 0 0,-2-1 4 0 0,-2 1 2 0 0,-3 10-1 0 0,-5 6-6 0 0,-4 11-1 0 0,-5 14 0 0 0,8-25-3 0 0,-6 8 0 0 0,21-84-8 0 0,-21 79 6 0 0,5-26-3 0 0,-1-3-7 0 0,2-17 4 0 0,1-4-3 0 0,-3 14 6 0 0,-1 6 0 0 0,-5 28 6 0 0,-2 0 2 0 0,-2 10 0 0 0,-3 3 0 0 0,-1 2 0 0 0,-1 0 2 0 0,-22-45 24 0 0,14 34-12 0 0,-6-15 8 0 0,6 5-14 0 0,-3-18 8 0 0,2 12 0 0 0,2 0 8 0 0,12 36-18 0 0,-10-23 20 0 0,1 6-5 0 0,-31-65 94 0 0,32 74-86 0 0,4 8-11 0 0,0-1-1 0 0,-1 1 0 0 0,-8-10 0 0 0,-23-28 28 0 0,8 9-28 0 0,8 11-9 0 0,-4-6 0 0 0,0 0-1 0 0,0-1-3 0 0,-4-7 7 0 0,1 1-9 0 0,11 12-2 0 0,2 3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242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6635365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573921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1619317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982990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0441867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33642263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4073779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40619757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938792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235544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518243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647651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65152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305248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2F13F-FA03-5A60-C558-E26BD0DEFBDB}"/>
              </a:ext>
            </a:extLst>
          </p:cNvPr>
          <p:cNvSpPr>
            <a:spLocks noGrp="1"/>
          </p:cNvSpPr>
          <p:nvPr>
            <p:ph type="title"/>
          </p:nvPr>
        </p:nvSpPr>
        <p:spPr>
          <a:xfrm>
            <a:off x="1006475" y="438150"/>
            <a:ext cx="12617450" cy="159067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83690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4656E-1CF8-DF44-5D84-D8F2AD2726FF}"/>
              </a:ext>
            </a:extLst>
          </p:cNvPr>
          <p:cNvSpPr>
            <a:spLocks noGrp="1"/>
          </p:cNvSpPr>
          <p:nvPr>
            <p:ph type="title"/>
          </p:nvPr>
        </p:nvSpPr>
        <p:spPr>
          <a:xfrm>
            <a:off x="1006475" y="438150"/>
            <a:ext cx="12617450" cy="159067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77994237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s://www.pexels.com/photo/board-chip-circuit-circuit-board-459411/"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customXml" Target="../ink/ink1.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www.pexels.com/photo/board-chip-circuit-circuit-board-459411/"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s://www.pexels.com/photo/board-chip-circuit-circuit-board-459411/"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jpg"/><Relationship Id="rId7" Type="http://schemas.openxmlformats.org/officeDocument/2006/relationships/diagramColors" Target="../diagrams/colors1.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080E26"/>
          </a:solidFill>
          <a:ln w="13811">
            <a:solidFill>
              <a:srgbClr val="565151"/>
            </a:solidFill>
            <a:prstDash val="solid"/>
          </a:ln>
        </p:spPr>
        <p:txBody>
          <a:bodyPr/>
          <a:lstStyle/>
          <a:p>
            <a:endParaRPr lang="en-US" dirty="0"/>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1668184"/>
            <a:ext cx="7477601" cy="2832855"/>
          </a:xfrm>
          <a:prstGeom prst="rect">
            <a:avLst/>
          </a:prstGeom>
          <a:noFill/>
          <a:ln/>
        </p:spPr>
        <p:txBody>
          <a:bodyPr wrap="square" rtlCol="0" anchor="t"/>
          <a:lstStyle/>
          <a:p>
            <a:pPr marL="0" indent="0">
              <a:lnSpc>
                <a:spcPts val="6561"/>
              </a:lnSpc>
              <a:buNone/>
            </a:pPr>
            <a:r>
              <a:rPr lang="en-US" sz="5249" dirty="0">
                <a:solidFill>
                  <a:srgbClr val="FFFFFF"/>
                </a:solidFill>
                <a:latin typeface="Times New Roman" panose="02020603050405020304" pitchFamily="18" charset="0"/>
                <a:ea typeface="Fraunces" pitchFamily="34" charset="-122"/>
                <a:cs typeface="Times New Roman" panose="02020603050405020304" pitchFamily="18" charset="0"/>
              </a:rPr>
              <a:t>Implementing a Cryptography (DES) Trojan in VHDL</a:t>
            </a:r>
            <a:endParaRPr lang="en-US" sz="5249" dirty="0">
              <a:latin typeface="Times New Roman" panose="02020603050405020304" pitchFamily="18" charset="0"/>
              <a:cs typeface="Times New Roman" panose="02020603050405020304" pitchFamily="18" charset="0"/>
            </a:endParaRPr>
          </a:p>
        </p:txBody>
      </p:sp>
      <p:sp>
        <p:nvSpPr>
          <p:cNvPr id="6" name="Text 3"/>
          <p:cNvSpPr/>
          <p:nvPr/>
        </p:nvSpPr>
        <p:spPr>
          <a:xfrm>
            <a:off x="833199" y="4501039"/>
            <a:ext cx="7477601" cy="1421606"/>
          </a:xfrm>
          <a:prstGeom prst="rect">
            <a:avLst/>
          </a:prstGeom>
          <a:noFill/>
          <a:ln/>
        </p:spPr>
        <p:txBody>
          <a:bodyPr wrap="square" rtlCol="0" anchor="t"/>
          <a:lstStyle/>
          <a:p>
            <a:pPr marL="0" indent="0">
              <a:lnSpc>
                <a:spcPts val="2799"/>
              </a:lnSpc>
              <a:buNone/>
            </a:pPr>
            <a:endParaRPr lang="en-US" sz="1750" dirty="0"/>
          </a:p>
        </p:txBody>
      </p:sp>
      <p:sp>
        <p:nvSpPr>
          <p:cNvPr id="9" name="Text 5"/>
          <p:cNvSpPr/>
          <p:nvPr/>
        </p:nvSpPr>
        <p:spPr>
          <a:xfrm>
            <a:off x="833199" y="4501039"/>
            <a:ext cx="4797579" cy="1925161"/>
          </a:xfrm>
          <a:prstGeom prst="rect">
            <a:avLst/>
          </a:prstGeom>
          <a:noFill/>
          <a:ln/>
        </p:spPr>
        <p:txBody>
          <a:bodyPr wrap="none" rtlCol="0" anchor="t"/>
          <a:lstStyle/>
          <a:p>
            <a:pPr marL="0" indent="0" algn="l">
              <a:lnSpc>
                <a:spcPts val="3062"/>
              </a:lnSpc>
              <a:buNone/>
            </a:pPr>
            <a:r>
              <a:rPr lang="en-US" sz="2800" b="1" dirty="0">
                <a:solidFill>
                  <a:srgbClr val="EBECEF"/>
                </a:solidFill>
                <a:latin typeface="Times New Roman" panose="02020603050405020304" pitchFamily="18" charset="0"/>
                <a:ea typeface="Epilogue" pitchFamily="34" charset="-122"/>
                <a:cs typeface="Times New Roman" panose="02020603050405020304" pitchFamily="18" charset="0"/>
              </a:rPr>
              <a:t>  Ashwin Koshy John.</a:t>
            </a:r>
          </a:p>
          <a:p>
            <a:pPr marL="0" indent="0" algn="l">
              <a:lnSpc>
                <a:spcPts val="3062"/>
              </a:lnSpc>
              <a:buNone/>
            </a:pPr>
            <a:r>
              <a:rPr lang="en-US" sz="2800" b="1" dirty="0">
                <a:solidFill>
                  <a:srgbClr val="EBECEF"/>
                </a:solidFill>
                <a:latin typeface="Times New Roman" panose="02020603050405020304" pitchFamily="18" charset="0"/>
                <a:ea typeface="Epilogue" pitchFamily="34" charset="-122"/>
                <a:cs typeface="Times New Roman" panose="02020603050405020304" pitchFamily="18" charset="0"/>
              </a:rPr>
              <a:t>  Vangumalla Reddy Sowmya.</a:t>
            </a:r>
          </a:p>
          <a:p>
            <a:pPr marL="0" indent="0" algn="l">
              <a:lnSpc>
                <a:spcPts val="3062"/>
              </a:lnSpc>
              <a:buNone/>
            </a:pPr>
            <a:r>
              <a:rPr lang="en-US" sz="2800" b="1" dirty="0">
                <a:solidFill>
                  <a:srgbClr val="EBECEF"/>
                </a:solidFill>
                <a:latin typeface="Times New Roman" panose="02020603050405020304" pitchFamily="18" charset="0"/>
                <a:ea typeface="Epilogue" pitchFamily="34" charset="-122"/>
                <a:cs typeface="Times New Roman" panose="02020603050405020304" pitchFamily="18" charset="0"/>
              </a:rPr>
              <a:t>  Kaavya Varshitha Raman </a:t>
            </a:r>
            <a:r>
              <a:rPr lang="en-US" sz="2800" b="1" dirty="0" err="1">
                <a:solidFill>
                  <a:srgbClr val="EBECEF"/>
                </a:solidFill>
                <a:latin typeface="Times New Roman" panose="02020603050405020304" pitchFamily="18" charset="0"/>
                <a:ea typeface="Epilogue" pitchFamily="34" charset="-122"/>
                <a:cs typeface="Times New Roman" panose="02020603050405020304" pitchFamily="18" charset="0"/>
              </a:rPr>
              <a:t>Shantha</a:t>
            </a:r>
            <a:r>
              <a:rPr lang="en-US" sz="2800" b="1" dirty="0">
                <a:solidFill>
                  <a:srgbClr val="EBECEF"/>
                </a:solidFill>
                <a:latin typeface="Times New Roman" panose="02020603050405020304" pitchFamily="18" charset="0"/>
                <a:ea typeface="Epilogue" pitchFamily="34" charset="-122"/>
                <a:cs typeface="Times New Roman" panose="02020603050405020304" pitchFamily="18" charset="0"/>
              </a:rPr>
              <a:t>.</a:t>
            </a:r>
          </a:p>
          <a:p>
            <a:pPr marL="0" indent="0" algn="l">
              <a:lnSpc>
                <a:spcPts val="3062"/>
              </a:lnSpc>
              <a:buNone/>
            </a:pPr>
            <a:r>
              <a:rPr lang="en-US" sz="2800" b="1" dirty="0">
                <a:solidFill>
                  <a:srgbClr val="EBECEF"/>
                </a:solidFill>
                <a:latin typeface="Times New Roman" panose="02020603050405020304" pitchFamily="18" charset="0"/>
                <a:ea typeface="Epilogue" pitchFamily="34" charset="-122"/>
                <a:cs typeface="Times New Roman" panose="02020603050405020304" pitchFamily="18" charset="0"/>
              </a:rPr>
              <a:t>  TEAM 8</a:t>
            </a:r>
          </a:p>
          <a:p>
            <a:pPr marL="0" indent="0" algn="l">
              <a:lnSpc>
                <a:spcPts val="3062"/>
              </a:lnSpc>
              <a:buNone/>
            </a:pP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080E26"/>
          </a:solidFill>
          <a:ln w="13811">
            <a:solidFill>
              <a:srgbClr val="565151"/>
            </a:solidFill>
            <a:prstDash val="solid"/>
          </a:ln>
        </p:spPr>
        <p:txBody>
          <a:bodyPr/>
          <a:lstStyle/>
          <a:p>
            <a:endParaRPr lang="en-US"/>
          </a:p>
        </p:txBody>
      </p:sp>
      <p:sp>
        <p:nvSpPr>
          <p:cNvPr id="4" name="Text 2"/>
          <p:cNvSpPr/>
          <p:nvPr/>
        </p:nvSpPr>
        <p:spPr>
          <a:xfrm>
            <a:off x="2037993" y="662345"/>
            <a:ext cx="10554414" cy="1388745"/>
          </a:xfrm>
          <a:prstGeom prst="rect">
            <a:avLst/>
          </a:prstGeom>
          <a:noFill/>
          <a:ln/>
        </p:spPr>
        <p:txBody>
          <a:bodyPr wrap="square" rtlCol="0" anchor="t"/>
          <a:lstStyle/>
          <a:p>
            <a:pPr marL="0" indent="0" algn="ctr">
              <a:lnSpc>
                <a:spcPts val="5468"/>
              </a:lnSpc>
              <a:buNone/>
            </a:pPr>
            <a:r>
              <a:rPr lang="en-US" sz="4000" dirty="0">
                <a:solidFill>
                  <a:srgbClr val="FFFFFF"/>
                </a:solidFill>
                <a:latin typeface="Times New Roman" panose="02020603050405020304" pitchFamily="18" charset="0"/>
                <a:ea typeface="Fraunces" pitchFamily="34" charset="-122"/>
                <a:cs typeface="Times New Roman" panose="02020603050405020304" pitchFamily="18" charset="0"/>
              </a:rPr>
              <a:t>Implementing Trojan In Our VHDL Simulation. </a:t>
            </a:r>
            <a:endParaRPr lang="en-US" sz="4000" dirty="0">
              <a:latin typeface="Times New Roman" panose="02020603050405020304" pitchFamily="18" charset="0"/>
              <a:cs typeface="Times New Roman" panose="02020603050405020304" pitchFamily="18" charset="0"/>
            </a:endParaRPr>
          </a:p>
        </p:txBody>
      </p:sp>
      <p:sp>
        <p:nvSpPr>
          <p:cNvPr id="6" name="Text 3"/>
          <p:cNvSpPr/>
          <p:nvPr/>
        </p:nvSpPr>
        <p:spPr>
          <a:xfrm>
            <a:off x="2037993" y="5931575"/>
            <a:ext cx="2362200" cy="347186"/>
          </a:xfrm>
          <a:prstGeom prst="rect">
            <a:avLst/>
          </a:prstGeom>
          <a:noFill/>
          <a:ln/>
        </p:spPr>
        <p:txBody>
          <a:bodyPr wrap="none" rtlCol="0" anchor="t"/>
          <a:lstStyle/>
          <a:p>
            <a:pPr marL="0" indent="0" algn="l">
              <a:lnSpc>
                <a:spcPts val="2734"/>
              </a:lnSpc>
              <a:buNone/>
            </a:pPr>
            <a:endParaRPr lang="en-US" sz="2187" dirty="0"/>
          </a:p>
        </p:txBody>
      </p:sp>
      <p:sp>
        <p:nvSpPr>
          <p:cNvPr id="7" name="Text 4"/>
          <p:cNvSpPr/>
          <p:nvPr/>
        </p:nvSpPr>
        <p:spPr>
          <a:xfrm>
            <a:off x="2037993" y="6500932"/>
            <a:ext cx="5110520" cy="1066205"/>
          </a:xfrm>
          <a:prstGeom prst="rect">
            <a:avLst/>
          </a:prstGeom>
          <a:noFill/>
          <a:ln/>
        </p:spPr>
        <p:txBody>
          <a:bodyPr wrap="square" rtlCol="0" anchor="t"/>
          <a:lstStyle/>
          <a:p>
            <a:pPr marL="0" indent="0" algn="l">
              <a:lnSpc>
                <a:spcPts val="2799"/>
              </a:lnSpc>
              <a:buNone/>
            </a:pPr>
            <a:endParaRPr lang="en-US" sz="1750" dirty="0"/>
          </a:p>
        </p:txBody>
      </p:sp>
      <p:sp>
        <p:nvSpPr>
          <p:cNvPr id="9" name="Text 5"/>
          <p:cNvSpPr/>
          <p:nvPr/>
        </p:nvSpPr>
        <p:spPr>
          <a:xfrm>
            <a:off x="7481768" y="5931694"/>
            <a:ext cx="2221944" cy="347186"/>
          </a:xfrm>
          <a:prstGeom prst="rect">
            <a:avLst/>
          </a:prstGeom>
          <a:noFill/>
          <a:ln/>
        </p:spPr>
        <p:txBody>
          <a:bodyPr wrap="none" rtlCol="0" anchor="t"/>
          <a:lstStyle/>
          <a:p>
            <a:pPr marL="0" indent="0" algn="l">
              <a:lnSpc>
                <a:spcPts val="2734"/>
              </a:lnSpc>
              <a:buNone/>
            </a:pPr>
            <a:endParaRPr lang="en-US" sz="2187" dirty="0"/>
          </a:p>
        </p:txBody>
      </p:sp>
      <p:sp>
        <p:nvSpPr>
          <p:cNvPr id="10" name="Text 6"/>
          <p:cNvSpPr/>
          <p:nvPr/>
        </p:nvSpPr>
        <p:spPr>
          <a:xfrm>
            <a:off x="7481768" y="6501051"/>
            <a:ext cx="5110639" cy="710803"/>
          </a:xfrm>
          <a:prstGeom prst="rect">
            <a:avLst/>
          </a:prstGeom>
          <a:noFill/>
          <a:ln/>
        </p:spPr>
        <p:txBody>
          <a:bodyPr wrap="square" rtlCol="0" anchor="t"/>
          <a:lstStyle/>
          <a:p>
            <a:pPr marL="0" indent="0" algn="l">
              <a:lnSpc>
                <a:spcPts val="2799"/>
              </a:lnSpc>
              <a:buNone/>
            </a:pPr>
            <a:endParaRPr lang="en-US" sz="1750" dirty="0"/>
          </a:p>
        </p:txBody>
      </p:sp>
      <p:pic>
        <p:nvPicPr>
          <p:cNvPr id="13" name="Picture 12" descr="A close-up of a green circuit board&#10;&#10;Description automatically generated">
            <a:extLst>
              <a:ext uri="{FF2B5EF4-FFF2-40B4-BE49-F238E27FC236}">
                <a16:creationId xmlns:a16="http://schemas.microsoft.com/office/drawing/2014/main" id="{0610E37C-DCEE-2628-29F9-C7C91A76C340}"/>
              </a:ext>
            </a:extLst>
          </p:cNvPr>
          <p:cNvPicPr>
            <a:picLocks noChangeAspect="1"/>
          </p:cNvPicPr>
          <p:nvPr/>
        </p:nvPicPr>
        <p:blipFill>
          <a:blip r:embed="rId3">
            <a:alphaModFix amt="20000"/>
            <a:extLst>
              <a:ext uri="{837473B0-CC2E-450A-ABE3-18F120FF3D39}">
                <a1611:picAttrSrcUrl xmlns:a1611="http://schemas.microsoft.com/office/drawing/2016/11/main" r:id="rId4"/>
              </a:ext>
            </a:extLst>
          </a:blip>
          <a:stretch>
            <a:fillRect/>
          </a:stretch>
        </p:blipFill>
        <p:spPr>
          <a:xfrm>
            <a:off x="84221" y="1375783"/>
            <a:ext cx="14449926" cy="6685376"/>
          </a:xfrm>
          <a:prstGeom prst="rect">
            <a:avLst/>
          </a:prstGeom>
        </p:spPr>
      </p:pic>
      <p:sp>
        <p:nvSpPr>
          <p:cNvPr id="14" name="TextBox 13">
            <a:extLst>
              <a:ext uri="{FF2B5EF4-FFF2-40B4-BE49-F238E27FC236}">
                <a16:creationId xmlns:a16="http://schemas.microsoft.com/office/drawing/2014/main" id="{860A7560-1567-1806-715D-F40D0CB85E00}"/>
              </a:ext>
            </a:extLst>
          </p:cNvPr>
          <p:cNvSpPr txBox="1"/>
          <p:nvPr/>
        </p:nvSpPr>
        <p:spPr>
          <a:xfrm>
            <a:off x="96253" y="1375783"/>
            <a:ext cx="14437893" cy="461665"/>
          </a:xfrm>
          <a:prstGeom prst="rect">
            <a:avLst/>
          </a:prstGeom>
          <a:noFill/>
        </p:spPr>
        <p:txBody>
          <a:bodyPr wrap="square" rtlCol="0">
            <a:spAutoFit/>
          </a:bodyPr>
          <a:lstStyle/>
          <a:p>
            <a:endParaRPr lang="en-US" sz="2400" dirty="0">
              <a:latin typeface="Fraunces"/>
            </a:endParaRPr>
          </a:p>
        </p:txBody>
      </p:sp>
      <p:sp>
        <p:nvSpPr>
          <p:cNvPr id="15" name="TextBox 14">
            <a:extLst>
              <a:ext uri="{FF2B5EF4-FFF2-40B4-BE49-F238E27FC236}">
                <a16:creationId xmlns:a16="http://schemas.microsoft.com/office/drawing/2014/main" id="{A46B3506-B281-FDA8-7E2E-1155A334D931}"/>
              </a:ext>
            </a:extLst>
          </p:cNvPr>
          <p:cNvSpPr txBox="1"/>
          <p:nvPr/>
        </p:nvSpPr>
        <p:spPr>
          <a:xfrm>
            <a:off x="84221" y="1375783"/>
            <a:ext cx="14437893" cy="7017306"/>
          </a:xfrm>
          <a:prstGeom prst="rect">
            <a:avLst/>
          </a:prstGeom>
          <a:noFill/>
        </p:spPr>
        <p:txBody>
          <a:bodyPr wrap="square" rtlCol="0">
            <a:spAutoFit/>
          </a:bodyPr>
          <a:lstStyle/>
          <a:p>
            <a:r>
              <a:rPr lang="en-US" sz="2500" dirty="0">
                <a:solidFill>
                  <a:schemeClr val="bg1"/>
                </a:solidFill>
                <a:latin typeface="Times New Roman" panose="02020603050405020304" pitchFamily="18" charset="0"/>
                <a:cs typeface="Times New Roman" panose="02020603050405020304" pitchFamily="18" charset="0"/>
              </a:rPr>
              <a:t>SIMULATION SOURCE USED: </a:t>
            </a:r>
            <a:endParaRPr lang="en-IN" sz="2500" b="1"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500" b="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Vivado</a:t>
            </a:r>
            <a:r>
              <a:rPr lang="en-IN" sz="25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Design Suite: </a:t>
            </a:r>
            <a:r>
              <a:rPr lang="en-IN" sz="25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This is a commercial EDA tool that is frequently used in simulation and design. At different levels of abstraction, from RTL code to netlist and gate-level representations, it enables the creation and simulation of hardware circuits.</a:t>
            </a:r>
          </a:p>
          <a:p>
            <a:endParaRPr lang="en-IN" sz="25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5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TYPE:</a:t>
            </a:r>
          </a:p>
          <a:p>
            <a:pPr marL="342900" indent="-342900">
              <a:buFont typeface="Arial" panose="020B0604020202020204" pitchFamily="34" charset="0"/>
              <a:buChar char="•"/>
            </a:pPr>
            <a:r>
              <a:rPr lang="en-IN" sz="25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 sequentially triggered asynchronous trojan</a:t>
            </a:r>
            <a:r>
              <a:rPr lang="en-IN" sz="25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endParaRPr lang="en-IN" sz="25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r>
              <a:rPr lang="en-IN" sz="25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TRIGGER:</a:t>
            </a:r>
          </a:p>
          <a:p>
            <a:pPr marL="342900" indent="-342900">
              <a:buFont typeface="Arial" panose="020B0604020202020204" pitchFamily="34" charset="0"/>
              <a:buChar char="•"/>
            </a:pPr>
            <a:r>
              <a:rPr lang="en-IN" sz="25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Triggers after 2^12 encryption and decryption cycles are performed.</a:t>
            </a:r>
          </a:p>
          <a:p>
            <a:pPr marL="342900" indent="-342900">
              <a:buFont typeface="Arial" panose="020B0604020202020204" pitchFamily="34" charset="0"/>
              <a:buChar char="•"/>
            </a:pPr>
            <a:endParaRPr lang="en-IN" sz="25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r>
              <a:rPr lang="en-IN" sz="25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PAYLOAD:</a:t>
            </a:r>
          </a:p>
          <a:p>
            <a:pPr marL="342900" indent="-342900">
              <a:buFont typeface="Arial" panose="020B0604020202020204" pitchFamily="34" charset="0"/>
              <a:buChar char="•"/>
            </a:pPr>
            <a:r>
              <a:rPr lang="en-US" sz="25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Once the trojan has been activated. Random bits of the output are corrupted. Furthermore, the correct output is leaked through a covet channel known only by the attacker. The attacker leaks the output through a signal that can be configured physically during the place and route phase of FPGA deployment.</a:t>
            </a:r>
            <a:endParaRPr lang="en-IN" sz="25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endParaRPr lang="en-IN" sz="25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sz="25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Font typeface="Arial" panose="020B0604020202020204" pitchFamily="34" charset="0"/>
              <a:buChar char="•"/>
            </a:pPr>
            <a:endParaRPr lang="en-US" sz="25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080E26"/>
          </a:solidFill>
          <a:ln w="13811">
            <a:solidFill>
              <a:srgbClr val="565151"/>
            </a:solidFill>
            <a:prstDash val="solid"/>
          </a:ln>
        </p:spPr>
        <p:txBody>
          <a:bodyPr/>
          <a:lstStyle/>
          <a:p>
            <a:endParaRPr lang="en-US"/>
          </a:p>
        </p:txBody>
      </p:sp>
      <p:sp>
        <p:nvSpPr>
          <p:cNvPr id="4" name="Text 2"/>
          <p:cNvSpPr/>
          <p:nvPr/>
        </p:nvSpPr>
        <p:spPr>
          <a:xfrm>
            <a:off x="2037993" y="662345"/>
            <a:ext cx="10554414" cy="1388745"/>
          </a:xfrm>
          <a:prstGeom prst="rect">
            <a:avLst/>
          </a:prstGeom>
          <a:noFill/>
          <a:ln/>
        </p:spPr>
        <p:txBody>
          <a:bodyPr wrap="square" rtlCol="0" anchor="t"/>
          <a:lstStyle/>
          <a:p>
            <a:pPr marL="0" indent="0" algn="ctr">
              <a:lnSpc>
                <a:spcPts val="5468"/>
              </a:lnSpc>
              <a:buNone/>
            </a:pPr>
            <a:r>
              <a:rPr lang="en-US" sz="4374" dirty="0">
                <a:solidFill>
                  <a:srgbClr val="FFFFFF"/>
                </a:solidFill>
                <a:latin typeface="Times New Roman" panose="02020603050405020304" pitchFamily="18" charset="0"/>
                <a:ea typeface="Fraunces" pitchFamily="34" charset="-122"/>
                <a:cs typeface="Times New Roman" panose="02020603050405020304" pitchFamily="18" charset="0"/>
              </a:rPr>
              <a:t>The Circuit without trojan.</a:t>
            </a:r>
            <a:endParaRPr lang="en-US" sz="4374" dirty="0">
              <a:latin typeface="Times New Roman" panose="02020603050405020304" pitchFamily="18" charset="0"/>
              <a:cs typeface="Times New Roman" panose="02020603050405020304" pitchFamily="18" charset="0"/>
            </a:endParaRPr>
          </a:p>
        </p:txBody>
      </p:sp>
      <p:sp>
        <p:nvSpPr>
          <p:cNvPr id="6" name="Text 3"/>
          <p:cNvSpPr/>
          <p:nvPr/>
        </p:nvSpPr>
        <p:spPr>
          <a:xfrm>
            <a:off x="2037993" y="5931575"/>
            <a:ext cx="2362200" cy="347186"/>
          </a:xfrm>
          <a:prstGeom prst="rect">
            <a:avLst/>
          </a:prstGeom>
          <a:noFill/>
          <a:ln/>
        </p:spPr>
        <p:txBody>
          <a:bodyPr wrap="none" rtlCol="0" anchor="t"/>
          <a:lstStyle/>
          <a:p>
            <a:pPr marL="0" indent="0" algn="l">
              <a:lnSpc>
                <a:spcPts val="2734"/>
              </a:lnSpc>
              <a:buNone/>
            </a:pPr>
            <a:endParaRPr lang="en-US" sz="2187" dirty="0"/>
          </a:p>
        </p:txBody>
      </p:sp>
      <p:sp>
        <p:nvSpPr>
          <p:cNvPr id="7" name="Text 4"/>
          <p:cNvSpPr/>
          <p:nvPr/>
        </p:nvSpPr>
        <p:spPr>
          <a:xfrm>
            <a:off x="2037993" y="6500932"/>
            <a:ext cx="5110520" cy="1066205"/>
          </a:xfrm>
          <a:prstGeom prst="rect">
            <a:avLst/>
          </a:prstGeom>
          <a:noFill/>
          <a:ln/>
        </p:spPr>
        <p:txBody>
          <a:bodyPr wrap="square" rtlCol="0" anchor="t"/>
          <a:lstStyle/>
          <a:p>
            <a:pPr marL="0" indent="0" algn="l">
              <a:lnSpc>
                <a:spcPts val="2799"/>
              </a:lnSpc>
              <a:buNone/>
            </a:pPr>
            <a:endParaRPr lang="en-US" sz="1750" dirty="0"/>
          </a:p>
        </p:txBody>
      </p:sp>
      <p:sp>
        <p:nvSpPr>
          <p:cNvPr id="9" name="Text 5"/>
          <p:cNvSpPr/>
          <p:nvPr/>
        </p:nvSpPr>
        <p:spPr>
          <a:xfrm>
            <a:off x="7481768" y="5931694"/>
            <a:ext cx="2221944" cy="347186"/>
          </a:xfrm>
          <a:prstGeom prst="rect">
            <a:avLst/>
          </a:prstGeom>
          <a:noFill/>
          <a:ln/>
        </p:spPr>
        <p:txBody>
          <a:bodyPr wrap="none" rtlCol="0" anchor="t"/>
          <a:lstStyle/>
          <a:p>
            <a:pPr marL="0" indent="0" algn="l">
              <a:lnSpc>
                <a:spcPts val="2734"/>
              </a:lnSpc>
              <a:buNone/>
            </a:pPr>
            <a:endParaRPr lang="en-US" sz="2187" dirty="0"/>
          </a:p>
        </p:txBody>
      </p:sp>
      <p:sp>
        <p:nvSpPr>
          <p:cNvPr id="10" name="Text 6"/>
          <p:cNvSpPr/>
          <p:nvPr/>
        </p:nvSpPr>
        <p:spPr>
          <a:xfrm>
            <a:off x="7481768" y="6501051"/>
            <a:ext cx="5110639" cy="710803"/>
          </a:xfrm>
          <a:prstGeom prst="rect">
            <a:avLst/>
          </a:prstGeom>
          <a:noFill/>
          <a:ln/>
        </p:spPr>
        <p:txBody>
          <a:bodyPr wrap="square" rtlCol="0" anchor="t"/>
          <a:lstStyle/>
          <a:p>
            <a:pPr marL="0" indent="0" algn="l">
              <a:lnSpc>
                <a:spcPts val="2799"/>
              </a:lnSpc>
              <a:buNone/>
            </a:pPr>
            <a:endParaRPr lang="en-US" sz="1750" dirty="0"/>
          </a:p>
        </p:txBody>
      </p:sp>
      <p:sp>
        <p:nvSpPr>
          <p:cNvPr id="14" name="TextBox 13">
            <a:extLst>
              <a:ext uri="{FF2B5EF4-FFF2-40B4-BE49-F238E27FC236}">
                <a16:creationId xmlns:a16="http://schemas.microsoft.com/office/drawing/2014/main" id="{860A7560-1567-1806-715D-F40D0CB85E00}"/>
              </a:ext>
            </a:extLst>
          </p:cNvPr>
          <p:cNvSpPr txBox="1"/>
          <p:nvPr/>
        </p:nvSpPr>
        <p:spPr>
          <a:xfrm>
            <a:off x="96253" y="1375783"/>
            <a:ext cx="14437893" cy="461665"/>
          </a:xfrm>
          <a:prstGeom prst="rect">
            <a:avLst/>
          </a:prstGeom>
          <a:noFill/>
        </p:spPr>
        <p:txBody>
          <a:bodyPr wrap="square" rtlCol="0">
            <a:spAutoFit/>
          </a:bodyPr>
          <a:lstStyle/>
          <a:p>
            <a:endParaRPr lang="en-US" sz="2400" dirty="0">
              <a:latin typeface="Fraunces"/>
            </a:endParaRPr>
          </a:p>
        </p:txBody>
      </p:sp>
      <p:pic>
        <p:nvPicPr>
          <p:cNvPr id="8" name="Picture 7" descr="A diagram of a computer&#10;&#10;Description automatically generated">
            <a:extLst>
              <a:ext uri="{FF2B5EF4-FFF2-40B4-BE49-F238E27FC236}">
                <a16:creationId xmlns:a16="http://schemas.microsoft.com/office/drawing/2014/main" id="{5F8E5ACD-172D-C06F-C26D-01C2E0633409}"/>
              </a:ext>
            </a:extLst>
          </p:cNvPr>
          <p:cNvPicPr>
            <a:picLocks noChangeAspect="1"/>
          </p:cNvPicPr>
          <p:nvPr/>
        </p:nvPicPr>
        <p:blipFill>
          <a:blip r:embed="rId3"/>
          <a:stretch>
            <a:fillRect/>
          </a:stretch>
        </p:blipFill>
        <p:spPr>
          <a:xfrm>
            <a:off x="96253" y="1837448"/>
            <a:ext cx="14437893" cy="5966071"/>
          </a:xfrm>
          <a:prstGeom prst="rect">
            <a:avLst/>
          </a:prstGeom>
        </p:spPr>
      </p:pic>
    </p:spTree>
    <p:extLst>
      <p:ext uri="{BB962C8B-B14F-4D97-AF65-F5344CB8AC3E}">
        <p14:creationId xmlns:p14="http://schemas.microsoft.com/office/powerpoint/2010/main" val="482370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080E26"/>
          </a:solidFill>
          <a:ln w="13811">
            <a:solidFill>
              <a:srgbClr val="565151"/>
            </a:solidFill>
            <a:prstDash val="solid"/>
          </a:ln>
        </p:spPr>
        <p:txBody>
          <a:bodyPr/>
          <a:lstStyle/>
          <a:p>
            <a:endParaRPr lang="en-US"/>
          </a:p>
        </p:txBody>
      </p:sp>
      <p:sp>
        <p:nvSpPr>
          <p:cNvPr id="4" name="Text 2"/>
          <p:cNvSpPr/>
          <p:nvPr/>
        </p:nvSpPr>
        <p:spPr>
          <a:xfrm>
            <a:off x="2037993" y="662345"/>
            <a:ext cx="10554414" cy="1388745"/>
          </a:xfrm>
          <a:prstGeom prst="rect">
            <a:avLst/>
          </a:prstGeom>
          <a:noFill/>
          <a:ln/>
        </p:spPr>
        <p:txBody>
          <a:bodyPr wrap="square" rtlCol="0" anchor="t"/>
          <a:lstStyle/>
          <a:p>
            <a:pPr marL="0" indent="0" algn="ctr">
              <a:lnSpc>
                <a:spcPts val="5468"/>
              </a:lnSpc>
              <a:buNone/>
            </a:pPr>
            <a:r>
              <a:rPr lang="en-US" sz="4374" dirty="0">
                <a:solidFill>
                  <a:srgbClr val="FFFFFF"/>
                </a:solidFill>
                <a:latin typeface="Times New Roman" panose="02020603050405020304" pitchFamily="18" charset="0"/>
                <a:ea typeface="Fraunces" pitchFamily="34" charset="-122"/>
                <a:cs typeface="Times New Roman" panose="02020603050405020304" pitchFamily="18" charset="0"/>
              </a:rPr>
              <a:t>The Circuit with trojan.</a:t>
            </a:r>
            <a:endParaRPr lang="en-US" sz="4374" dirty="0">
              <a:latin typeface="Times New Roman" panose="02020603050405020304" pitchFamily="18" charset="0"/>
              <a:cs typeface="Times New Roman" panose="02020603050405020304" pitchFamily="18" charset="0"/>
            </a:endParaRPr>
          </a:p>
        </p:txBody>
      </p:sp>
      <p:sp>
        <p:nvSpPr>
          <p:cNvPr id="6" name="Text 3"/>
          <p:cNvSpPr/>
          <p:nvPr/>
        </p:nvSpPr>
        <p:spPr>
          <a:xfrm>
            <a:off x="2037993" y="5931575"/>
            <a:ext cx="2362200" cy="347186"/>
          </a:xfrm>
          <a:prstGeom prst="rect">
            <a:avLst/>
          </a:prstGeom>
          <a:noFill/>
          <a:ln/>
        </p:spPr>
        <p:txBody>
          <a:bodyPr wrap="none" rtlCol="0" anchor="t"/>
          <a:lstStyle/>
          <a:p>
            <a:pPr marL="0" indent="0" algn="l">
              <a:lnSpc>
                <a:spcPts val="2734"/>
              </a:lnSpc>
              <a:buNone/>
            </a:pPr>
            <a:endParaRPr lang="en-US" sz="2187" dirty="0"/>
          </a:p>
        </p:txBody>
      </p:sp>
      <p:sp>
        <p:nvSpPr>
          <p:cNvPr id="7" name="Text 4"/>
          <p:cNvSpPr/>
          <p:nvPr/>
        </p:nvSpPr>
        <p:spPr>
          <a:xfrm>
            <a:off x="2037993" y="6500932"/>
            <a:ext cx="5110520" cy="1066205"/>
          </a:xfrm>
          <a:prstGeom prst="rect">
            <a:avLst/>
          </a:prstGeom>
          <a:noFill/>
          <a:ln/>
        </p:spPr>
        <p:txBody>
          <a:bodyPr wrap="square" rtlCol="0" anchor="t"/>
          <a:lstStyle/>
          <a:p>
            <a:pPr marL="0" indent="0" algn="l">
              <a:lnSpc>
                <a:spcPts val="2799"/>
              </a:lnSpc>
              <a:buNone/>
            </a:pPr>
            <a:endParaRPr lang="en-US" sz="1750" dirty="0"/>
          </a:p>
        </p:txBody>
      </p:sp>
      <p:sp>
        <p:nvSpPr>
          <p:cNvPr id="9" name="Text 5"/>
          <p:cNvSpPr/>
          <p:nvPr/>
        </p:nvSpPr>
        <p:spPr>
          <a:xfrm>
            <a:off x="7481768" y="5931694"/>
            <a:ext cx="2221944" cy="347186"/>
          </a:xfrm>
          <a:prstGeom prst="rect">
            <a:avLst/>
          </a:prstGeom>
          <a:noFill/>
          <a:ln/>
        </p:spPr>
        <p:txBody>
          <a:bodyPr wrap="none" rtlCol="0" anchor="t"/>
          <a:lstStyle/>
          <a:p>
            <a:pPr marL="0" indent="0" algn="l">
              <a:lnSpc>
                <a:spcPts val="2734"/>
              </a:lnSpc>
              <a:buNone/>
            </a:pPr>
            <a:endParaRPr lang="en-US" sz="2187" dirty="0"/>
          </a:p>
        </p:txBody>
      </p:sp>
      <p:sp>
        <p:nvSpPr>
          <p:cNvPr id="10" name="Text 6"/>
          <p:cNvSpPr/>
          <p:nvPr/>
        </p:nvSpPr>
        <p:spPr>
          <a:xfrm>
            <a:off x="7481768" y="6501051"/>
            <a:ext cx="5110639" cy="710803"/>
          </a:xfrm>
          <a:prstGeom prst="rect">
            <a:avLst/>
          </a:prstGeom>
          <a:noFill/>
          <a:ln/>
        </p:spPr>
        <p:txBody>
          <a:bodyPr wrap="square" rtlCol="0" anchor="t"/>
          <a:lstStyle/>
          <a:p>
            <a:pPr marL="0" indent="0" algn="l">
              <a:lnSpc>
                <a:spcPts val="2799"/>
              </a:lnSpc>
              <a:buNone/>
            </a:pPr>
            <a:endParaRPr lang="en-US" sz="1750" dirty="0"/>
          </a:p>
        </p:txBody>
      </p:sp>
      <p:sp>
        <p:nvSpPr>
          <p:cNvPr id="14" name="TextBox 13">
            <a:extLst>
              <a:ext uri="{FF2B5EF4-FFF2-40B4-BE49-F238E27FC236}">
                <a16:creationId xmlns:a16="http://schemas.microsoft.com/office/drawing/2014/main" id="{860A7560-1567-1806-715D-F40D0CB85E00}"/>
              </a:ext>
            </a:extLst>
          </p:cNvPr>
          <p:cNvSpPr txBox="1"/>
          <p:nvPr/>
        </p:nvSpPr>
        <p:spPr>
          <a:xfrm>
            <a:off x="96253" y="1375783"/>
            <a:ext cx="14437893" cy="461665"/>
          </a:xfrm>
          <a:prstGeom prst="rect">
            <a:avLst/>
          </a:prstGeom>
          <a:noFill/>
        </p:spPr>
        <p:txBody>
          <a:bodyPr wrap="square" rtlCol="0">
            <a:spAutoFit/>
          </a:bodyPr>
          <a:lstStyle/>
          <a:p>
            <a:endParaRPr lang="en-US" sz="2400" dirty="0">
              <a:latin typeface="Fraunces"/>
            </a:endParaRPr>
          </a:p>
        </p:txBody>
      </p:sp>
      <p:pic>
        <p:nvPicPr>
          <p:cNvPr id="8" name="Picture 7">
            <a:extLst>
              <a:ext uri="{FF2B5EF4-FFF2-40B4-BE49-F238E27FC236}">
                <a16:creationId xmlns:a16="http://schemas.microsoft.com/office/drawing/2014/main" id="{5F8E5ACD-172D-C06F-C26D-01C2E0633409}"/>
              </a:ext>
            </a:extLst>
          </p:cNvPr>
          <p:cNvPicPr>
            <a:picLocks noChangeAspect="1"/>
          </p:cNvPicPr>
          <p:nvPr/>
        </p:nvPicPr>
        <p:blipFill>
          <a:blip r:embed="rId3"/>
          <a:srcRect/>
          <a:stretch/>
        </p:blipFill>
        <p:spPr>
          <a:xfrm>
            <a:off x="96253" y="1837448"/>
            <a:ext cx="14437893" cy="6007141"/>
          </a:xfrm>
          <a:prstGeom prst="rect">
            <a:avLst/>
          </a:prstGeom>
        </p:spPr>
      </p:pic>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51E4A395-141A-9441-09B2-60AC4001EB21}"/>
                  </a:ext>
                </a:extLst>
              </p14:cNvPr>
              <p14:cNvContentPartPr/>
              <p14:nvPr/>
            </p14:nvContentPartPr>
            <p14:xfrm>
              <a:off x="2161013" y="5227400"/>
              <a:ext cx="1203840" cy="1394280"/>
            </p14:xfrm>
          </p:contentPart>
        </mc:Choice>
        <mc:Fallback xmlns="">
          <p:pic>
            <p:nvPicPr>
              <p:cNvPr id="11" name="Ink 10">
                <a:extLst>
                  <a:ext uri="{FF2B5EF4-FFF2-40B4-BE49-F238E27FC236}">
                    <a16:creationId xmlns:a16="http://schemas.microsoft.com/office/drawing/2014/main" id="{51E4A395-141A-9441-09B2-60AC4001EB21}"/>
                  </a:ext>
                </a:extLst>
              </p:cNvPr>
              <p:cNvPicPr/>
              <p:nvPr/>
            </p:nvPicPr>
            <p:blipFill>
              <a:blip r:embed="rId5"/>
              <a:stretch>
                <a:fillRect/>
              </a:stretch>
            </p:blipFill>
            <p:spPr>
              <a:xfrm>
                <a:off x="2154893" y="5221280"/>
                <a:ext cx="1216080" cy="1406520"/>
              </a:xfrm>
              <a:prstGeom prst="rect">
                <a:avLst/>
              </a:prstGeom>
            </p:spPr>
          </p:pic>
        </mc:Fallback>
      </mc:AlternateContent>
    </p:spTree>
    <p:extLst>
      <p:ext uri="{BB962C8B-B14F-4D97-AF65-F5344CB8AC3E}">
        <p14:creationId xmlns:p14="http://schemas.microsoft.com/office/powerpoint/2010/main" val="2497471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080E26"/>
          </a:solidFill>
          <a:ln w="13811">
            <a:solidFill>
              <a:srgbClr val="565151"/>
            </a:solidFill>
            <a:prstDash val="solid"/>
          </a:ln>
        </p:spPr>
        <p:txBody>
          <a:bodyPr/>
          <a:lstStyle/>
          <a:p>
            <a:endParaRPr lang="en-US"/>
          </a:p>
        </p:txBody>
      </p:sp>
      <p:sp>
        <p:nvSpPr>
          <p:cNvPr id="4" name="Text 2"/>
          <p:cNvSpPr/>
          <p:nvPr/>
        </p:nvSpPr>
        <p:spPr>
          <a:xfrm>
            <a:off x="2037993" y="204537"/>
            <a:ext cx="10554414" cy="813209"/>
          </a:xfrm>
          <a:prstGeom prst="rect">
            <a:avLst/>
          </a:prstGeom>
          <a:noFill/>
          <a:ln/>
        </p:spPr>
        <p:txBody>
          <a:bodyPr wrap="square" rtlCol="0" anchor="t"/>
          <a:lstStyle/>
          <a:p>
            <a:pPr marL="0" indent="0" algn="ctr">
              <a:lnSpc>
                <a:spcPts val="5468"/>
              </a:lnSpc>
              <a:buNone/>
            </a:pPr>
            <a:r>
              <a:rPr lang="en-US" sz="4374" dirty="0">
                <a:solidFill>
                  <a:srgbClr val="FFFFFF"/>
                </a:solidFill>
                <a:latin typeface="Times New Roman" panose="02020603050405020304" pitchFamily="18" charset="0"/>
                <a:ea typeface="Fraunces" pitchFamily="34" charset="-122"/>
                <a:cs typeface="Times New Roman" panose="02020603050405020304" pitchFamily="18" charset="0"/>
              </a:rPr>
              <a:t>Simulation result without trojan.</a:t>
            </a:r>
            <a:endParaRPr lang="en-US" sz="4374" dirty="0">
              <a:latin typeface="Times New Roman" panose="02020603050405020304" pitchFamily="18" charset="0"/>
              <a:cs typeface="Times New Roman" panose="02020603050405020304" pitchFamily="18" charset="0"/>
            </a:endParaRPr>
          </a:p>
        </p:txBody>
      </p:sp>
      <p:sp>
        <p:nvSpPr>
          <p:cNvPr id="6" name="Text 3"/>
          <p:cNvSpPr/>
          <p:nvPr/>
        </p:nvSpPr>
        <p:spPr>
          <a:xfrm>
            <a:off x="2037993" y="5931575"/>
            <a:ext cx="2362200" cy="347186"/>
          </a:xfrm>
          <a:prstGeom prst="rect">
            <a:avLst/>
          </a:prstGeom>
          <a:noFill/>
          <a:ln/>
        </p:spPr>
        <p:txBody>
          <a:bodyPr wrap="none" rtlCol="0" anchor="t"/>
          <a:lstStyle/>
          <a:p>
            <a:pPr marL="0" indent="0" algn="l">
              <a:lnSpc>
                <a:spcPts val="2734"/>
              </a:lnSpc>
              <a:buNone/>
            </a:pPr>
            <a:endParaRPr lang="en-US" sz="2187" dirty="0"/>
          </a:p>
        </p:txBody>
      </p:sp>
      <p:sp>
        <p:nvSpPr>
          <p:cNvPr id="7" name="Text 4"/>
          <p:cNvSpPr/>
          <p:nvPr/>
        </p:nvSpPr>
        <p:spPr>
          <a:xfrm>
            <a:off x="2037993" y="6500932"/>
            <a:ext cx="5110520" cy="1066205"/>
          </a:xfrm>
          <a:prstGeom prst="rect">
            <a:avLst/>
          </a:prstGeom>
          <a:noFill/>
          <a:ln/>
        </p:spPr>
        <p:txBody>
          <a:bodyPr wrap="square" rtlCol="0" anchor="t"/>
          <a:lstStyle/>
          <a:p>
            <a:pPr marL="0" indent="0" algn="l">
              <a:lnSpc>
                <a:spcPts val="2799"/>
              </a:lnSpc>
              <a:buNone/>
            </a:pPr>
            <a:endParaRPr lang="en-US" sz="1750" dirty="0"/>
          </a:p>
        </p:txBody>
      </p:sp>
      <p:sp>
        <p:nvSpPr>
          <p:cNvPr id="9" name="Text 5"/>
          <p:cNvSpPr/>
          <p:nvPr/>
        </p:nvSpPr>
        <p:spPr>
          <a:xfrm>
            <a:off x="7481768" y="5931694"/>
            <a:ext cx="2221944" cy="347186"/>
          </a:xfrm>
          <a:prstGeom prst="rect">
            <a:avLst/>
          </a:prstGeom>
          <a:noFill/>
          <a:ln/>
        </p:spPr>
        <p:txBody>
          <a:bodyPr wrap="none" rtlCol="0" anchor="t"/>
          <a:lstStyle/>
          <a:p>
            <a:pPr marL="0" indent="0" algn="l">
              <a:lnSpc>
                <a:spcPts val="2734"/>
              </a:lnSpc>
              <a:buNone/>
            </a:pPr>
            <a:endParaRPr lang="en-US" sz="2187" dirty="0"/>
          </a:p>
        </p:txBody>
      </p:sp>
      <p:sp>
        <p:nvSpPr>
          <p:cNvPr id="10" name="Text 6"/>
          <p:cNvSpPr/>
          <p:nvPr/>
        </p:nvSpPr>
        <p:spPr>
          <a:xfrm>
            <a:off x="7481768" y="6501051"/>
            <a:ext cx="5110639" cy="710803"/>
          </a:xfrm>
          <a:prstGeom prst="rect">
            <a:avLst/>
          </a:prstGeom>
          <a:noFill/>
          <a:ln/>
        </p:spPr>
        <p:txBody>
          <a:bodyPr wrap="square" rtlCol="0" anchor="t"/>
          <a:lstStyle/>
          <a:p>
            <a:pPr marL="0" indent="0" algn="l">
              <a:lnSpc>
                <a:spcPts val="2799"/>
              </a:lnSpc>
              <a:buNone/>
            </a:pPr>
            <a:endParaRPr lang="en-US" sz="1750" dirty="0"/>
          </a:p>
        </p:txBody>
      </p:sp>
      <p:sp>
        <p:nvSpPr>
          <p:cNvPr id="14" name="TextBox 13">
            <a:extLst>
              <a:ext uri="{FF2B5EF4-FFF2-40B4-BE49-F238E27FC236}">
                <a16:creationId xmlns:a16="http://schemas.microsoft.com/office/drawing/2014/main" id="{860A7560-1567-1806-715D-F40D0CB85E00}"/>
              </a:ext>
            </a:extLst>
          </p:cNvPr>
          <p:cNvSpPr txBox="1"/>
          <p:nvPr/>
        </p:nvSpPr>
        <p:spPr>
          <a:xfrm>
            <a:off x="96253" y="1375783"/>
            <a:ext cx="14437893" cy="461665"/>
          </a:xfrm>
          <a:prstGeom prst="rect">
            <a:avLst/>
          </a:prstGeom>
          <a:noFill/>
        </p:spPr>
        <p:txBody>
          <a:bodyPr wrap="square" rtlCol="0">
            <a:spAutoFit/>
          </a:bodyPr>
          <a:lstStyle/>
          <a:p>
            <a:endParaRPr lang="en-US" sz="2400" dirty="0">
              <a:latin typeface="Fraunces"/>
            </a:endParaRPr>
          </a:p>
        </p:txBody>
      </p:sp>
      <p:pic>
        <p:nvPicPr>
          <p:cNvPr id="12" name="Picture 11" descr="A screenshot of a computer&#10;&#10;Description automatically generated">
            <a:extLst>
              <a:ext uri="{FF2B5EF4-FFF2-40B4-BE49-F238E27FC236}">
                <a16:creationId xmlns:a16="http://schemas.microsoft.com/office/drawing/2014/main" id="{6D6F55F0-1B03-863C-AD0B-D293315E4992}"/>
              </a:ext>
            </a:extLst>
          </p:cNvPr>
          <p:cNvPicPr>
            <a:picLocks noChangeAspect="1"/>
          </p:cNvPicPr>
          <p:nvPr/>
        </p:nvPicPr>
        <p:blipFill>
          <a:blip r:embed="rId3"/>
          <a:stretch>
            <a:fillRect/>
          </a:stretch>
        </p:blipFill>
        <p:spPr>
          <a:xfrm>
            <a:off x="192506" y="950976"/>
            <a:ext cx="14245389" cy="7074088"/>
          </a:xfrm>
          <a:prstGeom prst="rect">
            <a:avLst/>
          </a:prstGeom>
        </p:spPr>
      </p:pic>
    </p:spTree>
    <p:extLst>
      <p:ext uri="{BB962C8B-B14F-4D97-AF65-F5344CB8AC3E}">
        <p14:creationId xmlns:p14="http://schemas.microsoft.com/office/powerpoint/2010/main" val="1225758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080E26"/>
          </a:solidFill>
          <a:ln w="13811">
            <a:solidFill>
              <a:srgbClr val="565151"/>
            </a:solidFill>
            <a:prstDash val="solid"/>
          </a:ln>
        </p:spPr>
        <p:txBody>
          <a:bodyPr/>
          <a:lstStyle/>
          <a:p>
            <a:endParaRPr lang="en-US"/>
          </a:p>
        </p:txBody>
      </p:sp>
      <p:sp>
        <p:nvSpPr>
          <p:cNvPr id="4" name="Text 2"/>
          <p:cNvSpPr/>
          <p:nvPr/>
        </p:nvSpPr>
        <p:spPr>
          <a:xfrm>
            <a:off x="2037993" y="204537"/>
            <a:ext cx="10554414" cy="813209"/>
          </a:xfrm>
          <a:prstGeom prst="rect">
            <a:avLst/>
          </a:prstGeom>
          <a:noFill/>
          <a:ln/>
        </p:spPr>
        <p:txBody>
          <a:bodyPr wrap="square" rtlCol="0" anchor="t"/>
          <a:lstStyle/>
          <a:p>
            <a:pPr marL="0" indent="0" algn="ctr">
              <a:lnSpc>
                <a:spcPts val="5468"/>
              </a:lnSpc>
              <a:buNone/>
            </a:pPr>
            <a:r>
              <a:rPr lang="en-US" sz="4374" dirty="0">
                <a:solidFill>
                  <a:srgbClr val="FFFFFF"/>
                </a:solidFill>
                <a:latin typeface="Times New Roman" panose="02020603050405020304" pitchFamily="18" charset="0"/>
                <a:ea typeface="Fraunces" pitchFamily="34" charset="-122"/>
                <a:cs typeface="Times New Roman" panose="02020603050405020304" pitchFamily="18" charset="0"/>
              </a:rPr>
              <a:t>Simulation result with trojan.</a:t>
            </a:r>
            <a:endParaRPr lang="en-US" sz="4374" dirty="0">
              <a:latin typeface="Times New Roman" panose="02020603050405020304" pitchFamily="18" charset="0"/>
              <a:cs typeface="Times New Roman" panose="02020603050405020304" pitchFamily="18" charset="0"/>
            </a:endParaRPr>
          </a:p>
        </p:txBody>
      </p:sp>
      <p:sp>
        <p:nvSpPr>
          <p:cNvPr id="6" name="Text 3"/>
          <p:cNvSpPr/>
          <p:nvPr/>
        </p:nvSpPr>
        <p:spPr>
          <a:xfrm>
            <a:off x="2037993" y="5931575"/>
            <a:ext cx="2362200" cy="347186"/>
          </a:xfrm>
          <a:prstGeom prst="rect">
            <a:avLst/>
          </a:prstGeom>
          <a:noFill/>
          <a:ln/>
        </p:spPr>
        <p:txBody>
          <a:bodyPr wrap="none" rtlCol="0" anchor="t"/>
          <a:lstStyle/>
          <a:p>
            <a:pPr marL="0" indent="0" algn="l">
              <a:lnSpc>
                <a:spcPts val="2734"/>
              </a:lnSpc>
              <a:buNone/>
            </a:pPr>
            <a:endParaRPr lang="en-US" sz="2187" dirty="0"/>
          </a:p>
        </p:txBody>
      </p:sp>
      <p:sp>
        <p:nvSpPr>
          <p:cNvPr id="7" name="Text 4"/>
          <p:cNvSpPr/>
          <p:nvPr/>
        </p:nvSpPr>
        <p:spPr>
          <a:xfrm>
            <a:off x="2037993" y="6500932"/>
            <a:ext cx="5110520" cy="1066205"/>
          </a:xfrm>
          <a:prstGeom prst="rect">
            <a:avLst/>
          </a:prstGeom>
          <a:noFill/>
          <a:ln/>
        </p:spPr>
        <p:txBody>
          <a:bodyPr wrap="square" rtlCol="0" anchor="t"/>
          <a:lstStyle/>
          <a:p>
            <a:pPr marL="0" indent="0" algn="l">
              <a:lnSpc>
                <a:spcPts val="2799"/>
              </a:lnSpc>
              <a:buNone/>
            </a:pPr>
            <a:endParaRPr lang="en-US" sz="1750" dirty="0"/>
          </a:p>
        </p:txBody>
      </p:sp>
      <p:sp>
        <p:nvSpPr>
          <p:cNvPr id="9" name="Text 5"/>
          <p:cNvSpPr/>
          <p:nvPr/>
        </p:nvSpPr>
        <p:spPr>
          <a:xfrm>
            <a:off x="7481768" y="5931694"/>
            <a:ext cx="2221944" cy="347186"/>
          </a:xfrm>
          <a:prstGeom prst="rect">
            <a:avLst/>
          </a:prstGeom>
          <a:noFill/>
          <a:ln/>
        </p:spPr>
        <p:txBody>
          <a:bodyPr wrap="none" rtlCol="0" anchor="t"/>
          <a:lstStyle/>
          <a:p>
            <a:pPr marL="0" indent="0" algn="l">
              <a:lnSpc>
                <a:spcPts val="2734"/>
              </a:lnSpc>
              <a:buNone/>
            </a:pPr>
            <a:endParaRPr lang="en-US" sz="2187" dirty="0"/>
          </a:p>
        </p:txBody>
      </p:sp>
      <p:sp>
        <p:nvSpPr>
          <p:cNvPr id="10" name="Text 6"/>
          <p:cNvSpPr/>
          <p:nvPr/>
        </p:nvSpPr>
        <p:spPr>
          <a:xfrm>
            <a:off x="7481768" y="6501051"/>
            <a:ext cx="5110639" cy="710803"/>
          </a:xfrm>
          <a:prstGeom prst="rect">
            <a:avLst/>
          </a:prstGeom>
          <a:noFill/>
          <a:ln/>
        </p:spPr>
        <p:txBody>
          <a:bodyPr wrap="square" rtlCol="0" anchor="t"/>
          <a:lstStyle/>
          <a:p>
            <a:pPr marL="0" indent="0" algn="l">
              <a:lnSpc>
                <a:spcPts val="2799"/>
              </a:lnSpc>
              <a:buNone/>
            </a:pPr>
            <a:endParaRPr lang="en-US" sz="1750" dirty="0"/>
          </a:p>
        </p:txBody>
      </p:sp>
      <p:sp>
        <p:nvSpPr>
          <p:cNvPr id="14" name="TextBox 13">
            <a:extLst>
              <a:ext uri="{FF2B5EF4-FFF2-40B4-BE49-F238E27FC236}">
                <a16:creationId xmlns:a16="http://schemas.microsoft.com/office/drawing/2014/main" id="{860A7560-1567-1806-715D-F40D0CB85E00}"/>
              </a:ext>
            </a:extLst>
          </p:cNvPr>
          <p:cNvSpPr txBox="1"/>
          <p:nvPr/>
        </p:nvSpPr>
        <p:spPr>
          <a:xfrm>
            <a:off x="96253" y="1375783"/>
            <a:ext cx="14437893" cy="461665"/>
          </a:xfrm>
          <a:prstGeom prst="rect">
            <a:avLst/>
          </a:prstGeom>
          <a:noFill/>
        </p:spPr>
        <p:txBody>
          <a:bodyPr wrap="square" rtlCol="0">
            <a:spAutoFit/>
          </a:bodyPr>
          <a:lstStyle/>
          <a:p>
            <a:endParaRPr lang="en-US" sz="2400" dirty="0">
              <a:latin typeface="Fraunces"/>
            </a:endParaRPr>
          </a:p>
        </p:txBody>
      </p:sp>
      <p:pic>
        <p:nvPicPr>
          <p:cNvPr id="12" name="Picture 11">
            <a:extLst>
              <a:ext uri="{FF2B5EF4-FFF2-40B4-BE49-F238E27FC236}">
                <a16:creationId xmlns:a16="http://schemas.microsoft.com/office/drawing/2014/main" id="{6D6F55F0-1B03-863C-AD0B-D293315E4992}"/>
              </a:ext>
            </a:extLst>
          </p:cNvPr>
          <p:cNvPicPr>
            <a:picLocks noChangeAspect="1"/>
          </p:cNvPicPr>
          <p:nvPr/>
        </p:nvPicPr>
        <p:blipFill>
          <a:blip r:embed="rId3"/>
          <a:srcRect/>
          <a:stretch/>
        </p:blipFill>
        <p:spPr>
          <a:xfrm>
            <a:off x="276726" y="950975"/>
            <a:ext cx="14257420" cy="7194403"/>
          </a:xfrm>
          <a:prstGeom prst="rect">
            <a:avLst/>
          </a:prstGeom>
        </p:spPr>
      </p:pic>
    </p:spTree>
    <p:extLst>
      <p:ext uri="{BB962C8B-B14F-4D97-AF65-F5344CB8AC3E}">
        <p14:creationId xmlns:p14="http://schemas.microsoft.com/office/powerpoint/2010/main" val="4687388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080E26"/>
          </a:solidFill>
          <a:ln w="13811">
            <a:solidFill>
              <a:srgbClr val="565151"/>
            </a:solidFill>
            <a:prstDash val="solid"/>
          </a:ln>
        </p:spPr>
        <p:txBody>
          <a:bodyPr/>
          <a:lstStyle/>
          <a:p>
            <a:endParaRPr lang="en-US"/>
          </a:p>
        </p:txBody>
      </p:sp>
      <p:sp>
        <p:nvSpPr>
          <p:cNvPr id="4" name="Text 2"/>
          <p:cNvSpPr/>
          <p:nvPr/>
        </p:nvSpPr>
        <p:spPr>
          <a:xfrm>
            <a:off x="2037993" y="233513"/>
            <a:ext cx="10554414" cy="973829"/>
          </a:xfrm>
          <a:prstGeom prst="rect">
            <a:avLst/>
          </a:prstGeom>
          <a:noFill/>
          <a:ln/>
        </p:spPr>
        <p:txBody>
          <a:bodyPr wrap="square" rtlCol="0" anchor="t"/>
          <a:lstStyle/>
          <a:p>
            <a:pPr marL="0" indent="0" algn="ctr">
              <a:lnSpc>
                <a:spcPts val="5468"/>
              </a:lnSpc>
              <a:buNone/>
            </a:pPr>
            <a:r>
              <a:rPr lang="en-US" sz="4000" dirty="0">
                <a:solidFill>
                  <a:srgbClr val="FFFFFF"/>
                </a:solidFill>
                <a:latin typeface="Times New Roman" panose="02020603050405020304" pitchFamily="18" charset="0"/>
                <a:ea typeface="Fraunces" pitchFamily="34" charset="-122"/>
                <a:cs typeface="Times New Roman" panose="02020603050405020304" pitchFamily="18" charset="0"/>
              </a:rPr>
              <a:t>Implementing Trojan In Our VHDL Simulation. </a:t>
            </a:r>
            <a:endParaRPr lang="en-US" sz="4000" dirty="0">
              <a:latin typeface="Times New Roman" panose="02020603050405020304" pitchFamily="18" charset="0"/>
              <a:cs typeface="Times New Roman" panose="02020603050405020304" pitchFamily="18" charset="0"/>
            </a:endParaRPr>
          </a:p>
        </p:txBody>
      </p:sp>
      <p:sp>
        <p:nvSpPr>
          <p:cNvPr id="6" name="Text 3"/>
          <p:cNvSpPr/>
          <p:nvPr/>
        </p:nvSpPr>
        <p:spPr>
          <a:xfrm>
            <a:off x="2037993" y="5931575"/>
            <a:ext cx="2362200" cy="347186"/>
          </a:xfrm>
          <a:prstGeom prst="rect">
            <a:avLst/>
          </a:prstGeom>
          <a:noFill/>
          <a:ln/>
        </p:spPr>
        <p:txBody>
          <a:bodyPr wrap="none" rtlCol="0" anchor="t"/>
          <a:lstStyle/>
          <a:p>
            <a:pPr marL="0" indent="0" algn="l">
              <a:lnSpc>
                <a:spcPts val="2734"/>
              </a:lnSpc>
              <a:buNone/>
            </a:pPr>
            <a:endParaRPr lang="en-US" sz="2187" dirty="0"/>
          </a:p>
        </p:txBody>
      </p:sp>
      <p:sp>
        <p:nvSpPr>
          <p:cNvPr id="7" name="Text 4"/>
          <p:cNvSpPr/>
          <p:nvPr/>
        </p:nvSpPr>
        <p:spPr>
          <a:xfrm>
            <a:off x="2037993" y="6500932"/>
            <a:ext cx="5110520" cy="1066205"/>
          </a:xfrm>
          <a:prstGeom prst="rect">
            <a:avLst/>
          </a:prstGeom>
          <a:noFill/>
          <a:ln/>
        </p:spPr>
        <p:txBody>
          <a:bodyPr wrap="square" rtlCol="0" anchor="t"/>
          <a:lstStyle/>
          <a:p>
            <a:pPr marL="0" indent="0" algn="l">
              <a:lnSpc>
                <a:spcPts val="2799"/>
              </a:lnSpc>
              <a:buNone/>
            </a:pPr>
            <a:endParaRPr lang="en-US" sz="1750" dirty="0"/>
          </a:p>
        </p:txBody>
      </p:sp>
      <p:sp>
        <p:nvSpPr>
          <p:cNvPr id="9" name="Text 5"/>
          <p:cNvSpPr/>
          <p:nvPr/>
        </p:nvSpPr>
        <p:spPr>
          <a:xfrm>
            <a:off x="7481768" y="5931694"/>
            <a:ext cx="2221944" cy="347186"/>
          </a:xfrm>
          <a:prstGeom prst="rect">
            <a:avLst/>
          </a:prstGeom>
          <a:noFill/>
          <a:ln/>
        </p:spPr>
        <p:txBody>
          <a:bodyPr wrap="none" rtlCol="0" anchor="t"/>
          <a:lstStyle/>
          <a:p>
            <a:pPr marL="0" indent="0" algn="l">
              <a:lnSpc>
                <a:spcPts val="2734"/>
              </a:lnSpc>
              <a:buNone/>
            </a:pPr>
            <a:endParaRPr lang="en-US" sz="2187" dirty="0"/>
          </a:p>
        </p:txBody>
      </p:sp>
      <p:sp>
        <p:nvSpPr>
          <p:cNvPr id="10" name="Text 6"/>
          <p:cNvSpPr/>
          <p:nvPr/>
        </p:nvSpPr>
        <p:spPr>
          <a:xfrm>
            <a:off x="7481768" y="6501051"/>
            <a:ext cx="5110639" cy="710803"/>
          </a:xfrm>
          <a:prstGeom prst="rect">
            <a:avLst/>
          </a:prstGeom>
          <a:noFill/>
          <a:ln/>
        </p:spPr>
        <p:txBody>
          <a:bodyPr wrap="square" rtlCol="0" anchor="t"/>
          <a:lstStyle/>
          <a:p>
            <a:pPr marL="0" indent="0" algn="l">
              <a:lnSpc>
                <a:spcPts val="2799"/>
              </a:lnSpc>
              <a:buNone/>
            </a:pPr>
            <a:endParaRPr lang="en-US" sz="1750" dirty="0"/>
          </a:p>
        </p:txBody>
      </p:sp>
      <p:pic>
        <p:nvPicPr>
          <p:cNvPr id="13" name="Picture 12" descr="A close-up of a green circuit board&#10;&#10;Description automatically generated">
            <a:extLst>
              <a:ext uri="{FF2B5EF4-FFF2-40B4-BE49-F238E27FC236}">
                <a16:creationId xmlns:a16="http://schemas.microsoft.com/office/drawing/2014/main" id="{0610E37C-DCEE-2628-29F9-C7C91A76C340}"/>
              </a:ext>
            </a:extLst>
          </p:cNvPr>
          <p:cNvPicPr>
            <a:picLocks noChangeAspect="1"/>
          </p:cNvPicPr>
          <p:nvPr/>
        </p:nvPicPr>
        <p:blipFill>
          <a:blip r:embed="rId3">
            <a:alphaModFix amt="20000"/>
            <a:extLst>
              <a:ext uri="{837473B0-CC2E-450A-ABE3-18F120FF3D39}">
                <a1611:picAttrSrcUrl xmlns:a1611="http://schemas.microsoft.com/office/drawing/2016/11/main" r:id="rId4"/>
              </a:ext>
            </a:extLst>
          </a:blip>
          <a:stretch>
            <a:fillRect/>
          </a:stretch>
        </p:blipFill>
        <p:spPr>
          <a:xfrm>
            <a:off x="84221" y="1375783"/>
            <a:ext cx="14449926" cy="6685376"/>
          </a:xfrm>
          <a:prstGeom prst="rect">
            <a:avLst/>
          </a:prstGeom>
        </p:spPr>
      </p:pic>
      <p:sp>
        <p:nvSpPr>
          <p:cNvPr id="14" name="TextBox 13">
            <a:extLst>
              <a:ext uri="{FF2B5EF4-FFF2-40B4-BE49-F238E27FC236}">
                <a16:creationId xmlns:a16="http://schemas.microsoft.com/office/drawing/2014/main" id="{860A7560-1567-1806-715D-F40D0CB85E00}"/>
              </a:ext>
            </a:extLst>
          </p:cNvPr>
          <p:cNvSpPr txBox="1"/>
          <p:nvPr/>
        </p:nvSpPr>
        <p:spPr>
          <a:xfrm>
            <a:off x="96253" y="1375783"/>
            <a:ext cx="14437893" cy="461665"/>
          </a:xfrm>
          <a:prstGeom prst="rect">
            <a:avLst/>
          </a:prstGeom>
          <a:noFill/>
        </p:spPr>
        <p:txBody>
          <a:bodyPr wrap="square" rtlCol="0">
            <a:spAutoFit/>
          </a:bodyPr>
          <a:lstStyle/>
          <a:p>
            <a:endParaRPr lang="en-US" sz="2400" dirty="0">
              <a:latin typeface="Fraunces"/>
            </a:endParaRPr>
          </a:p>
        </p:txBody>
      </p:sp>
      <p:sp>
        <p:nvSpPr>
          <p:cNvPr id="15" name="TextBox 14">
            <a:extLst>
              <a:ext uri="{FF2B5EF4-FFF2-40B4-BE49-F238E27FC236}">
                <a16:creationId xmlns:a16="http://schemas.microsoft.com/office/drawing/2014/main" id="{A46B3506-B281-FDA8-7E2E-1155A334D931}"/>
              </a:ext>
            </a:extLst>
          </p:cNvPr>
          <p:cNvSpPr txBox="1"/>
          <p:nvPr/>
        </p:nvSpPr>
        <p:spPr>
          <a:xfrm>
            <a:off x="84221" y="1375783"/>
            <a:ext cx="14437893" cy="2785378"/>
          </a:xfrm>
          <a:prstGeom prst="rect">
            <a:avLst/>
          </a:prstGeom>
          <a:noFill/>
        </p:spPr>
        <p:txBody>
          <a:bodyPr wrap="square" rtlCol="0">
            <a:spAutoFit/>
          </a:bodyPr>
          <a:lstStyle/>
          <a:p>
            <a:r>
              <a:rPr lang="en-US" sz="2500" dirty="0">
                <a:solidFill>
                  <a:schemeClr val="bg1"/>
                </a:solidFill>
                <a:latin typeface="Times New Roman" panose="02020603050405020304" pitchFamily="18" charset="0"/>
                <a:cs typeface="Times New Roman" panose="02020603050405020304" pitchFamily="18" charset="0"/>
              </a:rPr>
              <a:t>Power Analysis: </a:t>
            </a:r>
            <a:endParaRPr lang="en-IN" sz="2500" b="1"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5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We decided to simulate the Des implementation with and without trojan on the  Xilinx Zynq-7000 to get an understanding the overhead that is generated with Trojan insertion. </a:t>
            </a:r>
          </a:p>
          <a:p>
            <a:pPr marL="342900" indent="-342900">
              <a:buFont typeface="Arial" panose="020B0604020202020204" pitchFamily="34" charset="0"/>
              <a:buChar char="•"/>
            </a:pPr>
            <a:r>
              <a:rPr lang="en-IN" sz="25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Both designs were run through a post-implementation power analysis</a:t>
            </a:r>
          </a:p>
          <a:p>
            <a:endParaRPr lang="en-IN" sz="25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sz="25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Font typeface="Arial" panose="020B0604020202020204" pitchFamily="34" charset="0"/>
              <a:buChar char="•"/>
            </a:pPr>
            <a:endParaRPr lang="en-US" sz="2500" dirty="0">
              <a:solidFill>
                <a:schemeClr val="bg1"/>
              </a:solidFill>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0A85A26D-7670-848D-9D30-C0421E14C23F}"/>
              </a:ext>
            </a:extLst>
          </p:cNvPr>
          <p:cNvPicPr>
            <a:picLocks noChangeAspect="1"/>
          </p:cNvPicPr>
          <p:nvPr/>
        </p:nvPicPr>
        <p:blipFill>
          <a:blip r:embed="rId5"/>
          <a:stretch>
            <a:fillRect/>
          </a:stretch>
        </p:blipFill>
        <p:spPr>
          <a:xfrm>
            <a:off x="4851828" y="3458468"/>
            <a:ext cx="3877825" cy="3282667"/>
          </a:xfrm>
          <a:prstGeom prst="rect">
            <a:avLst/>
          </a:prstGeom>
        </p:spPr>
      </p:pic>
      <p:pic>
        <p:nvPicPr>
          <p:cNvPr id="18" name="Picture 17">
            <a:extLst>
              <a:ext uri="{FF2B5EF4-FFF2-40B4-BE49-F238E27FC236}">
                <a16:creationId xmlns:a16="http://schemas.microsoft.com/office/drawing/2014/main" id="{0A504BEF-1D6E-70C7-3C51-5E26847AFBB6}"/>
              </a:ext>
            </a:extLst>
          </p:cNvPr>
          <p:cNvPicPr>
            <a:picLocks noChangeAspect="1"/>
          </p:cNvPicPr>
          <p:nvPr/>
        </p:nvPicPr>
        <p:blipFill>
          <a:blip r:embed="rId6"/>
          <a:stretch>
            <a:fillRect/>
          </a:stretch>
        </p:blipFill>
        <p:spPr>
          <a:xfrm>
            <a:off x="10088020" y="2203514"/>
            <a:ext cx="4061818" cy="5792573"/>
          </a:xfrm>
          <a:prstGeom prst="rect">
            <a:avLst/>
          </a:prstGeom>
        </p:spPr>
      </p:pic>
    </p:spTree>
    <p:extLst>
      <p:ext uri="{BB962C8B-B14F-4D97-AF65-F5344CB8AC3E}">
        <p14:creationId xmlns:p14="http://schemas.microsoft.com/office/powerpoint/2010/main" val="12509105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080E26"/>
          </a:solidFill>
          <a:ln w="13811">
            <a:solidFill>
              <a:srgbClr val="565151"/>
            </a:solidFill>
            <a:prstDash val="solid"/>
          </a:ln>
        </p:spPr>
        <p:txBody>
          <a:bodyPr/>
          <a:lstStyle/>
          <a:p>
            <a:endParaRPr lang="en-US"/>
          </a:p>
        </p:txBody>
      </p:sp>
      <p:sp>
        <p:nvSpPr>
          <p:cNvPr id="4" name="Text 2"/>
          <p:cNvSpPr/>
          <p:nvPr/>
        </p:nvSpPr>
        <p:spPr>
          <a:xfrm>
            <a:off x="2037993" y="283067"/>
            <a:ext cx="10554414" cy="870545"/>
          </a:xfrm>
          <a:prstGeom prst="rect">
            <a:avLst/>
          </a:prstGeom>
          <a:noFill/>
          <a:ln/>
        </p:spPr>
        <p:txBody>
          <a:bodyPr wrap="square" rtlCol="0" anchor="t"/>
          <a:lstStyle/>
          <a:p>
            <a:pPr marL="0" indent="0" algn="ctr">
              <a:lnSpc>
                <a:spcPts val="5468"/>
              </a:lnSpc>
              <a:buNone/>
            </a:pPr>
            <a:r>
              <a:rPr lang="en-US" sz="4000" dirty="0">
                <a:solidFill>
                  <a:srgbClr val="FFFFFF"/>
                </a:solidFill>
                <a:latin typeface="Times New Roman" panose="02020603050405020304" pitchFamily="18" charset="0"/>
                <a:ea typeface="Fraunces" pitchFamily="34" charset="-122"/>
                <a:cs typeface="Times New Roman" panose="02020603050405020304" pitchFamily="18" charset="0"/>
              </a:rPr>
              <a:t>Implementing Trojan In Our VHDL Simulation. </a:t>
            </a:r>
            <a:endParaRPr lang="en-US" sz="4000" dirty="0">
              <a:latin typeface="Times New Roman" panose="02020603050405020304" pitchFamily="18" charset="0"/>
              <a:cs typeface="Times New Roman" panose="02020603050405020304" pitchFamily="18" charset="0"/>
            </a:endParaRPr>
          </a:p>
        </p:txBody>
      </p:sp>
      <p:sp>
        <p:nvSpPr>
          <p:cNvPr id="6" name="Text 3"/>
          <p:cNvSpPr/>
          <p:nvPr/>
        </p:nvSpPr>
        <p:spPr>
          <a:xfrm>
            <a:off x="2037993" y="5931575"/>
            <a:ext cx="2362200" cy="347186"/>
          </a:xfrm>
          <a:prstGeom prst="rect">
            <a:avLst/>
          </a:prstGeom>
          <a:noFill/>
          <a:ln/>
        </p:spPr>
        <p:txBody>
          <a:bodyPr wrap="none" rtlCol="0" anchor="t"/>
          <a:lstStyle/>
          <a:p>
            <a:pPr marL="0" indent="0" algn="l">
              <a:lnSpc>
                <a:spcPts val="2734"/>
              </a:lnSpc>
              <a:buNone/>
            </a:pPr>
            <a:endParaRPr lang="en-US" sz="2187" dirty="0"/>
          </a:p>
        </p:txBody>
      </p:sp>
      <p:sp>
        <p:nvSpPr>
          <p:cNvPr id="7" name="Text 4"/>
          <p:cNvSpPr/>
          <p:nvPr/>
        </p:nvSpPr>
        <p:spPr>
          <a:xfrm>
            <a:off x="2037993" y="6500932"/>
            <a:ext cx="5110520" cy="1066205"/>
          </a:xfrm>
          <a:prstGeom prst="rect">
            <a:avLst/>
          </a:prstGeom>
          <a:noFill/>
          <a:ln/>
        </p:spPr>
        <p:txBody>
          <a:bodyPr wrap="square" rtlCol="0" anchor="t"/>
          <a:lstStyle/>
          <a:p>
            <a:pPr marL="0" indent="0" algn="l">
              <a:lnSpc>
                <a:spcPts val="2799"/>
              </a:lnSpc>
              <a:buNone/>
            </a:pPr>
            <a:endParaRPr lang="en-US" sz="1750" dirty="0"/>
          </a:p>
        </p:txBody>
      </p:sp>
      <p:sp>
        <p:nvSpPr>
          <p:cNvPr id="9" name="Text 5"/>
          <p:cNvSpPr/>
          <p:nvPr/>
        </p:nvSpPr>
        <p:spPr>
          <a:xfrm>
            <a:off x="7481768" y="5931694"/>
            <a:ext cx="2221944" cy="347186"/>
          </a:xfrm>
          <a:prstGeom prst="rect">
            <a:avLst/>
          </a:prstGeom>
          <a:noFill/>
          <a:ln/>
        </p:spPr>
        <p:txBody>
          <a:bodyPr wrap="none" rtlCol="0" anchor="t"/>
          <a:lstStyle/>
          <a:p>
            <a:pPr marL="0" indent="0" algn="l">
              <a:lnSpc>
                <a:spcPts val="2734"/>
              </a:lnSpc>
              <a:buNone/>
            </a:pPr>
            <a:endParaRPr lang="en-US" sz="2187" dirty="0"/>
          </a:p>
        </p:txBody>
      </p:sp>
      <p:sp>
        <p:nvSpPr>
          <p:cNvPr id="10" name="Text 6"/>
          <p:cNvSpPr/>
          <p:nvPr/>
        </p:nvSpPr>
        <p:spPr>
          <a:xfrm>
            <a:off x="7481768" y="6501051"/>
            <a:ext cx="5110639" cy="710803"/>
          </a:xfrm>
          <a:prstGeom prst="rect">
            <a:avLst/>
          </a:prstGeom>
          <a:noFill/>
          <a:ln/>
        </p:spPr>
        <p:txBody>
          <a:bodyPr wrap="square" rtlCol="0" anchor="t"/>
          <a:lstStyle/>
          <a:p>
            <a:pPr marL="0" indent="0" algn="l">
              <a:lnSpc>
                <a:spcPts val="2799"/>
              </a:lnSpc>
              <a:buNone/>
            </a:pPr>
            <a:endParaRPr lang="en-US" sz="1750" dirty="0"/>
          </a:p>
        </p:txBody>
      </p:sp>
      <p:pic>
        <p:nvPicPr>
          <p:cNvPr id="13" name="Picture 12" descr="A close-up of a green circuit board&#10;&#10;Description automatically generated">
            <a:extLst>
              <a:ext uri="{FF2B5EF4-FFF2-40B4-BE49-F238E27FC236}">
                <a16:creationId xmlns:a16="http://schemas.microsoft.com/office/drawing/2014/main" id="{0610E37C-DCEE-2628-29F9-C7C91A76C340}"/>
              </a:ext>
            </a:extLst>
          </p:cNvPr>
          <p:cNvPicPr>
            <a:picLocks noChangeAspect="1"/>
          </p:cNvPicPr>
          <p:nvPr/>
        </p:nvPicPr>
        <p:blipFill>
          <a:blip r:embed="rId3">
            <a:alphaModFix amt="20000"/>
            <a:extLst>
              <a:ext uri="{837473B0-CC2E-450A-ABE3-18F120FF3D39}">
                <a1611:picAttrSrcUrl xmlns:a1611="http://schemas.microsoft.com/office/drawing/2016/11/main" r:id="rId4"/>
              </a:ext>
            </a:extLst>
          </a:blip>
          <a:stretch>
            <a:fillRect/>
          </a:stretch>
        </p:blipFill>
        <p:spPr>
          <a:xfrm>
            <a:off x="42506" y="1375783"/>
            <a:ext cx="14449926" cy="6749314"/>
          </a:xfrm>
          <a:prstGeom prst="rect">
            <a:avLst/>
          </a:prstGeom>
        </p:spPr>
      </p:pic>
      <p:sp>
        <p:nvSpPr>
          <p:cNvPr id="14" name="TextBox 13">
            <a:extLst>
              <a:ext uri="{FF2B5EF4-FFF2-40B4-BE49-F238E27FC236}">
                <a16:creationId xmlns:a16="http://schemas.microsoft.com/office/drawing/2014/main" id="{860A7560-1567-1806-715D-F40D0CB85E00}"/>
              </a:ext>
            </a:extLst>
          </p:cNvPr>
          <p:cNvSpPr txBox="1"/>
          <p:nvPr/>
        </p:nvSpPr>
        <p:spPr>
          <a:xfrm>
            <a:off x="96253" y="1375783"/>
            <a:ext cx="14437893" cy="461665"/>
          </a:xfrm>
          <a:prstGeom prst="rect">
            <a:avLst/>
          </a:prstGeom>
          <a:noFill/>
        </p:spPr>
        <p:txBody>
          <a:bodyPr wrap="square" rtlCol="0">
            <a:spAutoFit/>
          </a:bodyPr>
          <a:lstStyle/>
          <a:p>
            <a:endParaRPr lang="en-US" sz="2400" dirty="0">
              <a:latin typeface="Fraunces"/>
            </a:endParaRPr>
          </a:p>
        </p:txBody>
      </p:sp>
      <p:sp>
        <p:nvSpPr>
          <p:cNvPr id="15" name="TextBox 14">
            <a:extLst>
              <a:ext uri="{FF2B5EF4-FFF2-40B4-BE49-F238E27FC236}">
                <a16:creationId xmlns:a16="http://schemas.microsoft.com/office/drawing/2014/main" id="{A46B3506-B281-FDA8-7E2E-1155A334D931}"/>
              </a:ext>
            </a:extLst>
          </p:cNvPr>
          <p:cNvSpPr txBox="1"/>
          <p:nvPr/>
        </p:nvSpPr>
        <p:spPr>
          <a:xfrm>
            <a:off x="84221" y="1375783"/>
            <a:ext cx="14437893" cy="2785378"/>
          </a:xfrm>
          <a:prstGeom prst="rect">
            <a:avLst/>
          </a:prstGeom>
          <a:noFill/>
        </p:spPr>
        <p:txBody>
          <a:bodyPr wrap="square" rtlCol="0">
            <a:spAutoFit/>
          </a:bodyPr>
          <a:lstStyle/>
          <a:p>
            <a:r>
              <a:rPr lang="en-US" sz="2500" dirty="0">
                <a:solidFill>
                  <a:schemeClr val="bg1"/>
                </a:solidFill>
                <a:latin typeface="Times New Roman" panose="02020603050405020304" pitchFamily="18" charset="0"/>
                <a:cs typeface="Times New Roman" panose="02020603050405020304" pitchFamily="18" charset="0"/>
              </a:rPr>
              <a:t>Power Analysis: </a:t>
            </a:r>
            <a:endParaRPr lang="en-IN" sz="2500" b="1"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5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Hence we can clearly see that the post-implementation power analysis shows a higher power use, these values can give us a general idea of how trojan addition can change power consumption </a:t>
            </a:r>
          </a:p>
          <a:p>
            <a:pPr marL="342900" indent="-342900">
              <a:buFont typeface="Arial" panose="020B0604020202020204" pitchFamily="34" charset="0"/>
              <a:buChar char="•"/>
            </a:pPr>
            <a:r>
              <a:rPr lang="en-IN" sz="25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These values only provide a general idea, a real life trojan </a:t>
            </a:r>
            <a:r>
              <a:rPr lang="en-IN" sz="25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insertion attempt would optimize placement and routing to ensure only a minor increase to power consumption.</a:t>
            </a:r>
            <a:endParaRPr lang="en-IN" sz="25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sz="25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Font typeface="Arial" panose="020B0604020202020204" pitchFamily="34" charset="0"/>
              <a:buChar char="•"/>
            </a:pPr>
            <a:endParaRPr lang="en-US" sz="2500" dirty="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159A091-8D9D-CB0B-F2B4-7371CF66FB65}"/>
              </a:ext>
            </a:extLst>
          </p:cNvPr>
          <p:cNvPicPr>
            <a:picLocks noChangeAspect="1"/>
          </p:cNvPicPr>
          <p:nvPr/>
        </p:nvPicPr>
        <p:blipFill>
          <a:blip r:embed="rId5"/>
          <a:stretch>
            <a:fillRect/>
          </a:stretch>
        </p:blipFill>
        <p:spPr>
          <a:xfrm>
            <a:off x="10036967" y="3022046"/>
            <a:ext cx="3668173" cy="4924488"/>
          </a:xfrm>
          <a:prstGeom prst="rect">
            <a:avLst/>
          </a:prstGeom>
        </p:spPr>
      </p:pic>
      <p:pic>
        <p:nvPicPr>
          <p:cNvPr id="11" name="Picture 10">
            <a:extLst>
              <a:ext uri="{FF2B5EF4-FFF2-40B4-BE49-F238E27FC236}">
                <a16:creationId xmlns:a16="http://schemas.microsoft.com/office/drawing/2014/main" id="{F2708175-8AB3-61ED-8597-42CDC41EA373}"/>
              </a:ext>
            </a:extLst>
          </p:cNvPr>
          <p:cNvPicPr>
            <a:picLocks noChangeAspect="1"/>
          </p:cNvPicPr>
          <p:nvPr/>
        </p:nvPicPr>
        <p:blipFill>
          <a:blip r:embed="rId6"/>
          <a:stretch>
            <a:fillRect/>
          </a:stretch>
        </p:blipFill>
        <p:spPr>
          <a:xfrm>
            <a:off x="4957763" y="3426873"/>
            <a:ext cx="4381500" cy="3390900"/>
          </a:xfrm>
          <a:prstGeom prst="rect">
            <a:avLst/>
          </a:prstGeom>
        </p:spPr>
      </p:pic>
    </p:spTree>
    <p:extLst>
      <p:ext uri="{BB962C8B-B14F-4D97-AF65-F5344CB8AC3E}">
        <p14:creationId xmlns:p14="http://schemas.microsoft.com/office/powerpoint/2010/main" val="1945170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080E26"/>
          </a:solidFill>
          <a:ln w="13811">
            <a:solidFill>
              <a:srgbClr val="565151"/>
            </a:solidFill>
            <a:prstDash val="solid"/>
          </a:ln>
        </p:spPr>
        <p:txBody>
          <a:bodyPr/>
          <a:lstStyle/>
          <a:p>
            <a:endParaRPr lang="en-US" dirty="0"/>
          </a:p>
        </p:txBody>
      </p:sp>
      <p:sp>
        <p:nvSpPr>
          <p:cNvPr id="4" name="Text 2"/>
          <p:cNvSpPr/>
          <p:nvPr/>
        </p:nvSpPr>
        <p:spPr>
          <a:xfrm>
            <a:off x="2037993" y="204537"/>
            <a:ext cx="10554414" cy="813209"/>
          </a:xfrm>
          <a:prstGeom prst="rect">
            <a:avLst/>
          </a:prstGeom>
          <a:noFill/>
          <a:ln/>
        </p:spPr>
        <p:txBody>
          <a:bodyPr wrap="square" rtlCol="0" anchor="t"/>
          <a:lstStyle/>
          <a:p>
            <a:pPr marL="0" indent="0" algn="ctr">
              <a:lnSpc>
                <a:spcPts val="5468"/>
              </a:lnSpc>
              <a:buNone/>
            </a:pPr>
            <a:r>
              <a:rPr lang="en-US" sz="4374" dirty="0">
                <a:solidFill>
                  <a:srgbClr val="FFFFFF"/>
                </a:solidFill>
                <a:latin typeface="Times New Roman" panose="02020603050405020304" pitchFamily="18" charset="0"/>
                <a:ea typeface="Fraunces" pitchFamily="34" charset="-122"/>
                <a:cs typeface="Times New Roman" panose="02020603050405020304" pitchFamily="18" charset="0"/>
              </a:rPr>
              <a:t>Conclusion</a:t>
            </a:r>
          </a:p>
          <a:p>
            <a:pPr marL="0" indent="0" algn="ctr">
              <a:lnSpc>
                <a:spcPts val="5468"/>
              </a:lnSpc>
              <a:buNone/>
            </a:pPr>
            <a:endParaRPr lang="en-US" sz="4374" dirty="0">
              <a:latin typeface="Times New Roman" panose="02020603050405020304" pitchFamily="18" charset="0"/>
              <a:cs typeface="Times New Roman" panose="02020603050405020304" pitchFamily="18" charset="0"/>
            </a:endParaRPr>
          </a:p>
        </p:txBody>
      </p:sp>
      <p:sp>
        <p:nvSpPr>
          <p:cNvPr id="6" name="Text 3"/>
          <p:cNvSpPr/>
          <p:nvPr/>
        </p:nvSpPr>
        <p:spPr>
          <a:xfrm>
            <a:off x="2037993" y="5931575"/>
            <a:ext cx="2362200" cy="347186"/>
          </a:xfrm>
          <a:prstGeom prst="rect">
            <a:avLst/>
          </a:prstGeom>
          <a:noFill/>
          <a:ln/>
        </p:spPr>
        <p:txBody>
          <a:bodyPr wrap="none" rtlCol="0" anchor="t"/>
          <a:lstStyle/>
          <a:p>
            <a:pPr marL="0" indent="0" algn="l">
              <a:lnSpc>
                <a:spcPts val="2734"/>
              </a:lnSpc>
              <a:buNone/>
            </a:pPr>
            <a:endParaRPr lang="en-US" sz="2187" dirty="0"/>
          </a:p>
        </p:txBody>
      </p:sp>
      <p:sp>
        <p:nvSpPr>
          <p:cNvPr id="7" name="Text 4"/>
          <p:cNvSpPr/>
          <p:nvPr/>
        </p:nvSpPr>
        <p:spPr>
          <a:xfrm>
            <a:off x="2037993" y="6500932"/>
            <a:ext cx="5110520" cy="1066205"/>
          </a:xfrm>
          <a:prstGeom prst="rect">
            <a:avLst/>
          </a:prstGeom>
          <a:noFill/>
          <a:ln/>
        </p:spPr>
        <p:txBody>
          <a:bodyPr wrap="square" rtlCol="0" anchor="t"/>
          <a:lstStyle/>
          <a:p>
            <a:pPr marL="0" indent="0" algn="l">
              <a:lnSpc>
                <a:spcPts val="2799"/>
              </a:lnSpc>
              <a:buNone/>
            </a:pPr>
            <a:endParaRPr lang="en-US" sz="1750" dirty="0"/>
          </a:p>
        </p:txBody>
      </p:sp>
      <p:sp>
        <p:nvSpPr>
          <p:cNvPr id="9" name="Text 5"/>
          <p:cNvSpPr/>
          <p:nvPr/>
        </p:nvSpPr>
        <p:spPr>
          <a:xfrm>
            <a:off x="7481768" y="5931694"/>
            <a:ext cx="2221944" cy="347186"/>
          </a:xfrm>
          <a:prstGeom prst="rect">
            <a:avLst/>
          </a:prstGeom>
          <a:noFill/>
          <a:ln/>
        </p:spPr>
        <p:txBody>
          <a:bodyPr wrap="none" rtlCol="0" anchor="t"/>
          <a:lstStyle/>
          <a:p>
            <a:pPr marL="0" indent="0" algn="l">
              <a:lnSpc>
                <a:spcPts val="2734"/>
              </a:lnSpc>
              <a:buNone/>
            </a:pPr>
            <a:endParaRPr lang="en-US" sz="2187" dirty="0"/>
          </a:p>
        </p:txBody>
      </p:sp>
      <p:sp>
        <p:nvSpPr>
          <p:cNvPr id="10" name="Text 6"/>
          <p:cNvSpPr/>
          <p:nvPr/>
        </p:nvSpPr>
        <p:spPr>
          <a:xfrm>
            <a:off x="7481768" y="6501051"/>
            <a:ext cx="5110639" cy="710803"/>
          </a:xfrm>
          <a:prstGeom prst="rect">
            <a:avLst/>
          </a:prstGeom>
          <a:noFill/>
          <a:ln/>
        </p:spPr>
        <p:txBody>
          <a:bodyPr wrap="square" rtlCol="0" anchor="t"/>
          <a:lstStyle/>
          <a:p>
            <a:pPr marL="0" indent="0" algn="l">
              <a:lnSpc>
                <a:spcPts val="2799"/>
              </a:lnSpc>
              <a:buNone/>
            </a:pPr>
            <a:endParaRPr lang="en-US" sz="1750" dirty="0"/>
          </a:p>
        </p:txBody>
      </p:sp>
      <p:sp>
        <p:nvSpPr>
          <p:cNvPr id="14" name="TextBox 13">
            <a:extLst>
              <a:ext uri="{FF2B5EF4-FFF2-40B4-BE49-F238E27FC236}">
                <a16:creationId xmlns:a16="http://schemas.microsoft.com/office/drawing/2014/main" id="{860A7560-1567-1806-715D-F40D0CB85E00}"/>
              </a:ext>
            </a:extLst>
          </p:cNvPr>
          <p:cNvSpPr txBox="1"/>
          <p:nvPr/>
        </p:nvSpPr>
        <p:spPr>
          <a:xfrm>
            <a:off x="96253" y="1375783"/>
            <a:ext cx="14437893" cy="461665"/>
          </a:xfrm>
          <a:prstGeom prst="rect">
            <a:avLst/>
          </a:prstGeom>
          <a:noFill/>
        </p:spPr>
        <p:txBody>
          <a:bodyPr wrap="square" rtlCol="0">
            <a:spAutoFit/>
          </a:bodyPr>
          <a:lstStyle/>
          <a:p>
            <a:endParaRPr lang="en-US" sz="2400" dirty="0">
              <a:latin typeface="Fraunces"/>
            </a:endParaRPr>
          </a:p>
        </p:txBody>
      </p:sp>
      <p:pic>
        <p:nvPicPr>
          <p:cNvPr id="11" name="Image 0">
            <a:extLst>
              <a:ext uri="{FF2B5EF4-FFF2-40B4-BE49-F238E27FC236}">
                <a16:creationId xmlns:a16="http://schemas.microsoft.com/office/drawing/2014/main" id="{B2EE9E19-C9B5-25CB-272F-640E82EBCBEC}"/>
              </a:ext>
            </a:extLst>
          </p:cNvPr>
          <p:cNvPicPr>
            <a:picLocks noChangeAspect="1"/>
          </p:cNvPicPr>
          <p:nvPr/>
        </p:nvPicPr>
        <p:blipFill>
          <a:blip r:embed="rId3">
            <a:alphaModFix amt="35000"/>
          </a:blip>
          <a:stretch>
            <a:fillRect/>
          </a:stretch>
        </p:blipFill>
        <p:spPr>
          <a:xfrm>
            <a:off x="317500" y="1222284"/>
            <a:ext cx="13944599" cy="6802780"/>
          </a:xfrm>
          <a:prstGeom prst="rect">
            <a:avLst/>
          </a:prstGeom>
        </p:spPr>
      </p:pic>
      <p:sp>
        <p:nvSpPr>
          <p:cNvPr id="13" name="TextBox 12">
            <a:extLst>
              <a:ext uri="{FF2B5EF4-FFF2-40B4-BE49-F238E27FC236}">
                <a16:creationId xmlns:a16="http://schemas.microsoft.com/office/drawing/2014/main" id="{C65FC2F4-8ECF-7BE5-FD3A-CCC248B3A916}"/>
              </a:ext>
            </a:extLst>
          </p:cNvPr>
          <p:cNvSpPr txBox="1"/>
          <p:nvPr/>
        </p:nvSpPr>
        <p:spPr>
          <a:xfrm>
            <a:off x="368301" y="1239917"/>
            <a:ext cx="13893797" cy="5262979"/>
          </a:xfrm>
          <a:prstGeom prst="rect">
            <a:avLst/>
          </a:prstGeom>
          <a:noFill/>
        </p:spPr>
        <p:txBody>
          <a:bodyPr wrap="square" rtlCol="0">
            <a:spAutoFit/>
          </a:bodyPr>
          <a:lstStyle/>
          <a:p>
            <a:pPr algn="l"/>
            <a:r>
              <a:rPr lang="en-US" sz="2800" b="0" i="0" dirty="0">
                <a:solidFill>
                  <a:schemeClr val="bg1"/>
                </a:solidFill>
                <a:effectLst/>
                <a:latin typeface="Times New Roman" panose="02020603050405020304" pitchFamily="18" charset="0"/>
                <a:cs typeface="Times New Roman" panose="02020603050405020304" pitchFamily="18" charset="0"/>
              </a:rPr>
              <a:t>By understanding the DES algorithm and its implementation, we gain valuable insights into encryption techniques and their limitations. Trojan insertion required a solid understanding of the design methodology of this particular DES implementation:</a:t>
            </a:r>
          </a:p>
          <a:p>
            <a:pPr algn="l"/>
            <a:endParaRPr lang="en-US" sz="2800" b="0" i="0" dirty="0">
              <a:solidFill>
                <a:schemeClr val="bg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800" b="0" i="0" dirty="0">
                <a:solidFill>
                  <a:schemeClr val="bg1"/>
                </a:solidFill>
                <a:effectLst/>
                <a:latin typeface="Times New Roman" panose="02020603050405020304" pitchFamily="18" charset="0"/>
                <a:cs typeface="Times New Roman" panose="02020603050405020304" pitchFamily="18" charset="0"/>
              </a:rPr>
              <a:t>Analyzing vulnerabilities in hardware cryptography.</a:t>
            </a:r>
          </a:p>
          <a:p>
            <a:pPr algn="l">
              <a:buFont typeface="Arial" panose="020B0604020202020204" pitchFamily="34" charset="0"/>
              <a:buChar char="•"/>
            </a:pPr>
            <a:r>
              <a:rPr lang="en-US" sz="2800" b="0" i="0" dirty="0">
                <a:solidFill>
                  <a:schemeClr val="bg1"/>
                </a:solidFill>
                <a:effectLst/>
                <a:latin typeface="Times New Roman" panose="02020603050405020304" pitchFamily="18" charset="0"/>
                <a:cs typeface="Times New Roman" panose="02020603050405020304" pitchFamily="18" charset="0"/>
              </a:rPr>
              <a:t>Exploring DES and possible ways to increase embedded system security.</a:t>
            </a:r>
          </a:p>
          <a:p>
            <a:pPr algn="l">
              <a:buFont typeface="Arial" panose="020B0604020202020204" pitchFamily="34" charset="0"/>
              <a:buChar char="•"/>
            </a:pPr>
            <a:r>
              <a:rPr lang="en-US" sz="2800" b="0" i="0" dirty="0">
                <a:solidFill>
                  <a:schemeClr val="bg1"/>
                </a:solidFill>
                <a:effectLst/>
                <a:latin typeface="Times New Roman" panose="02020603050405020304" pitchFamily="18" charset="0"/>
                <a:cs typeface="Times New Roman" panose="02020603050405020304" pitchFamily="18" charset="0"/>
              </a:rPr>
              <a:t>Understanding the detection methods proposed in the paper for more efficient hardware trojan detection without the need of a Golden IC.</a:t>
            </a:r>
          </a:p>
          <a:p>
            <a:pPr algn="l"/>
            <a:endParaRPr lang="en-US" sz="2800" b="0" i="0" dirty="0">
              <a:solidFill>
                <a:schemeClr val="bg1"/>
              </a:solidFill>
              <a:effectLst/>
              <a:latin typeface="Times New Roman" panose="02020603050405020304" pitchFamily="18" charset="0"/>
              <a:cs typeface="Times New Roman" panose="02020603050405020304" pitchFamily="18" charset="0"/>
            </a:endParaRPr>
          </a:p>
          <a:p>
            <a:pPr algn="l"/>
            <a:r>
              <a:rPr lang="en-US" sz="2800" b="0" i="0" dirty="0">
                <a:solidFill>
                  <a:schemeClr val="bg1"/>
                </a:solidFill>
                <a:effectLst/>
                <a:latin typeface="Times New Roman" panose="02020603050405020304" pitchFamily="18" charset="0"/>
                <a:cs typeface="Times New Roman" panose="02020603050405020304" pitchFamily="18" charset="0"/>
              </a:rPr>
              <a:t>By building on this knowledge and exploring further advancements, we can contribute to the development of more robust and secure communication solutions for the future.</a:t>
            </a:r>
          </a:p>
          <a:p>
            <a:endParaRPr lang="en-US"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5153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080E26"/>
          </a:solidFill>
          <a:ln w="13811">
            <a:solidFill>
              <a:srgbClr val="565151"/>
            </a:solidFill>
            <a:prstDash val="solid"/>
          </a:ln>
        </p:spPr>
        <p:txBody>
          <a:bodyPr/>
          <a:lstStyle/>
          <a:p>
            <a:endParaRPr lang="en-US" dirty="0"/>
          </a:p>
        </p:txBody>
      </p:sp>
      <p:sp>
        <p:nvSpPr>
          <p:cNvPr id="4" name="Text 2"/>
          <p:cNvSpPr/>
          <p:nvPr/>
        </p:nvSpPr>
        <p:spPr>
          <a:xfrm>
            <a:off x="2037993" y="204537"/>
            <a:ext cx="10554414" cy="813209"/>
          </a:xfrm>
          <a:prstGeom prst="rect">
            <a:avLst/>
          </a:prstGeom>
          <a:noFill/>
          <a:ln/>
        </p:spPr>
        <p:txBody>
          <a:bodyPr wrap="square" rtlCol="0" anchor="t"/>
          <a:lstStyle/>
          <a:p>
            <a:pPr marL="0" indent="0" algn="ctr">
              <a:lnSpc>
                <a:spcPts val="5468"/>
              </a:lnSpc>
              <a:buNone/>
            </a:pPr>
            <a:r>
              <a:rPr lang="en-US" sz="4374" dirty="0">
                <a:solidFill>
                  <a:srgbClr val="FFFFFF"/>
                </a:solidFill>
                <a:latin typeface="Times New Roman" panose="02020603050405020304" pitchFamily="18" charset="0"/>
                <a:ea typeface="Fraunces" pitchFamily="34" charset="-122"/>
                <a:cs typeface="Times New Roman" panose="02020603050405020304" pitchFamily="18" charset="0"/>
              </a:rPr>
              <a:t>Future work</a:t>
            </a:r>
          </a:p>
          <a:p>
            <a:pPr marL="0" indent="0" algn="ctr">
              <a:lnSpc>
                <a:spcPts val="5468"/>
              </a:lnSpc>
              <a:buNone/>
            </a:pPr>
            <a:endParaRPr lang="en-US" sz="4374" dirty="0">
              <a:latin typeface="Times New Roman" panose="02020603050405020304" pitchFamily="18" charset="0"/>
              <a:cs typeface="Times New Roman" panose="02020603050405020304" pitchFamily="18" charset="0"/>
            </a:endParaRPr>
          </a:p>
        </p:txBody>
      </p:sp>
      <p:sp>
        <p:nvSpPr>
          <p:cNvPr id="6" name="Text 3"/>
          <p:cNvSpPr/>
          <p:nvPr/>
        </p:nvSpPr>
        <p:spPr>
          <a:xfrm>
            <a:off x="2037993" y="5931575"/>
            <a:ext cx="2362200" cy="347186"/>
          </a:xfrm>
          <a:prstGeom prst="rect">
            <a:avLst/>
          </a:prstGeom>
          <a:noFill/>
          <a:ln/>
        </p:spPr>
        <p:txBody>
          <a:bodyPr wrap="none" rtlCol="0" anchor="t"/>
          <a:lstStyle/>
          <a:p>
            <a:pPr marL="0" indent="0" algn="l">
              <a:lnSpc>
                <a:spcPts val="2734"/>
              </a:lnSpc>
              <a:buNone/>
            </a:pPr>
            <a:endParaRPr lang="en-US" sz="2187" dirty="0"/>
          </a:p>
        </p:txBody>
      </p:sp>
      <p:sp>
        <p:nvSpPr>
          <p:cNvPr id="7" name="Text 4"/>
          <p:cNvSpPr/>
          <p:nvPr/>
        </p:nvSpPr>
        <p:spPr>
          <a:xfrm>
            <a:off x="2037993" y="6500932"/>
            <a:ext cx="5110520" cy="1066205"/>
          </a:xfrm>
          <a:prstGeom prst="rect">
            <a:avLst/>
          </a:prstGeom>
          <a:noFill/>
          <a:ln/>
        </p:spPr>
        <p:txBody>
          <a:bodyPr wrap="square" rtlCol="0" anchor="t"/>
          <a:lstStyle/>
          <a:p>
            <a:pPr marL="0" indent="0" algn="l">
              <a:lnSpc>
                <a:spcPts val="2799"/>
              </a:lnSpc>
              <a:buNone/>
            </a:pPr>
            <a:endParaRPr lang="en-US" sz="1750" dirty="0"/>
          </a:p>
        </p:txBody>
      </p:sp>
      <p:sp>
        <p:nvSpPr>
          <p:cNvPr id="9" name="Text 5"/>
          <p:cNvSpPr/>
          <p:nvPr/>
        </p:nvSpPr>
        <p:spPr>
          <a:xfrm>
            <a:off x="7481768" y="5931694"/>
            <a:ext cx="2221944" cy="347186"/>
          </a:xfrm>
          <a:prstGeom prst="rect">
            <a:avLst/>
          </a:prstGeom>
          <a:noFill/>
          <a:ln/>
        </p:spPr>
        <p:txBody>
          <a:bodyPr wrap="none" rtlCol="0" anchor="t"/>
          <a:lstStyle/>
          <a:p>
            <a:pPr marL="0" indent="0" algn="l">
              <a:lnSpc>
                <a:spcPts val="2734"/>
              </a:lnSpc>
              <a:buNone/>
            </a:pPr>
            <a:endParaRPr lang="en-US" sz="2187" dirty="0"/>
          </a:p>
        </p:txBody>
      </p:sp>
      <p:sp>
        <p:nvSpPr>
          <p:cNvPr id="10" name="Text 6"/>
          <p:cNvSpPr/>
          <p:nvPr/>
        </p:nvSpPr>
        <p:spPr>
          <a:xfrm>
            <a:off x="7481768" y="6501051"/>
            <a:ext cx="5110639" cy="710803"/>
          </a:xfrm>
          <a:prstGeom prst="rect">
            <a:avLst/>
          </a:prstGeom>
          <a:noFill/>
          <a:ln/>
        </p:spPr>
        <p:txBody>
          <a:bodyPr wrap="square" rtlCol="0" anchor="t"/>
          <a:lstStyle/>
          <a:p>
            <a:pPr marL="0" indent="0" algn="l">
              <a:lnSpc>
                <a:spcPts val="2799"/>
              </a:lnSpc>
              <a:buNone/>
            </a:pPr>
            <a:endParaRPr lang="en-US" sz="1750" dirty="0"/>
          </a:p>
        </p:txBody>
      </p:sp>
      <p:sp>
        <p:nvSpPr>
          <p:cNvPr id="14" name="TextBox 13">
            <a:extLst>
              <a:ext uri="{FF2B5EF4-FFF2-40B4-BE49-F238E27FC236}">
                <a16:creationId xmlns:a16="http://schemas.microsoft.com/office/drawing/2014/main" id="{860A7560-1567-1806-715D-F40D0CB85E00}"/>
              </a:ext>
            </a:extLst>
          </p:cNvPr>
          <p:cNvSpPr txBox="1"/>
          <p:nvPr/>
        </p:nvSpPr>
        <p:spPr>
          <a:xfrm>
            <a:off x="96253" y="1375783"/>
            <a:ext cx="14437893" cy="461665"/>
          </a:xfrm>
          <a:prstGeom prst="rect">
            <a:avLst/>
          </a:prstGeom>
          <a:noFill/>
        </p:spPr>
        <p:txBody>
          <a:bodyPr wrap="square" rtlCol="0">
            <a:spAutoFit/>
          </a:bodyPr>
          <a:lstStyle/>
          <a:p>
            <a:endParaRPr lang="en-US" sz="2400" dirty="0">
              <a:latin typeface="Fraunces"/>
            </a:endParaRPr>
          </a:p>
        </p:txBody>
      </p:sp>
      <p:graphicFrame>
        <p:nvGraphicFramePr>
          <p:cNvPr id="16" name="TextBox 12">
            <a:extLst>
              <a:ext uri="{FF2B5EF4-FFF2-40B4-BE49-F238E27FC236}">
                <a16:creationId xmlns:a16="http://schemas.microsoft.com/office/drawing/2014/main" id="{B3CDB4D1-ADDC-3F00-5E35-DA7A5BD13918}"/>
              </a:ext>
            </a:extLst>
          </p:cNvPr>
          <p:cNvGraphicFramePr/>
          <p:nvPr>
            <p:extLst>
              <p:ext uri="{D42A27DB-BD31-4B8C-83A1-F6EECF244321}">
                <p14:modId xmlns:p14="http://schemas.microsoft.com/office/powerpoint/2010/main" val="668385954"/>
              </p:ext>
            </p:extLst>
          </p:nvPr>
        </p:nvGraphicFramePr>
        <p:xfrm>
          <a:off x="2285999" y="1222283"/>
          <a:ext cx="10731501" cy="65755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16336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080E26"/>
          </a:solidFill>
          <a:ln w="13811">
            <a:solidFill>
              <a:srgbClr val="565151"/>
            </a:solidFill>
            <a:prstDash val="solid"/>
          </a:ln>
        </p:spPr>
        <p:txBody>
          <a:bodyPr/>
          <a:lstStyle/>
          <a:p>
            <a:endParaRPr lang="en-US" dirty="0"/>
          </a:p>
        </p:txBody>
      </p:sp>
      <p:sp>
        <p:nvSpPr>
          <p:cNvPr id="4" name="Text 2"/>
          <p:cNvSpPr/>
          <p:nvPr/>
        </p:nvSpPr>
        <p:spPr>
          <a:xfrm>
            <a:off x="2037993" y="204537"/>
            <a:ext cx="10554414" cy="813209"/>
          </a:xfrm>
          <a:prstGeom prst="rect">
            <a:avLst/>
          </a:prstGeom>
          <a:noFill/>
          <a:ln/>
        </p:spPr>
        <p:txBody>
          <a:bodyPr wrap="square" rtlCol="0" anchor="t"/>
          <a:lstStyle/>
          <a:p>
            <a:pPr marL="0" indent="0" algn="ctr">
              <a:lnSpc>
                <a:spcPts val="5468"/>
              </a:lnSpc>
              <a:buNone/>
            </a:pPr>
            <a:endParaRPr lang="en-US" sz="4374" dirty="0">
              <a:latin typeface="Times New Roman" panose="02020603050405020304" pitchFamily="18" charset="0"/>
              <a:cs typeface="Times New Roman" panose="02020603050405020304" pitchFamily="18" charset="0"/>
            </a:endParaRPr>
          </a:p>
        </p:txBody>
      </p:sp>
      <p:sp>
        <p:nvSpPr>
          <p:cNvPr id="6" name="Text 3"/>
          <p:cNvSpPr/>
          <p:nvPr/>
        </p:nvSpPr>
        <p:spPr>
          <a:xfrm>
            <a:off x="2037993" y="5931575"/>
            <a:ext cx="2362200" cy="347186"/>
          </a:xfrm>
          <a:prstGeom prst="rect">
            <a:avLst/>
          </a:prstGeom>
          <a:noFill/>
          <a:ln/>
        </p:spPr>
        <p:txBody>
          <a:bodyPr wrap="none" rtlCol="0" anchor="t"/>
          <a:lstStyle/>
          <a:p>
            <a:pPr marL="0" indent="0" algn="l">
              <a:lnSpc>
                <a:spcPts val="2734"/>
              </a:lnSpc>
              <a:buNone/>
            </a:pPr>
            <a:endParaRPr lang="en-US" sz="2187" dirty="0"/>
          </a:p>
        </p:txBody>
      </p:sp>
      <p:sp>
        <p:nvSpPr>
          <p:cNvPr id="7" name="Text 4"/>
          <p:cNvSpPr/>
          <p:nvPr/>
        </p:nvSpPr>
        <p:spPr>
          <a:xfrm>
            <a:off x="2037993" y="6500932"/>
            <a:ext cx="5110520" cy="1066205"/>
          </a:xfrm>
          <a:prstGeom prst="rect">
            <a:avLst/>
          </a:prstGeom>
          <a:noFill/>
          <a:ln/>
        </p:spPr>
        <p:txBody>
          <a:bodyPr wrap="square" rtlCol="0" anchor="t"/>
          <a:lstStyle/>
          <a:p>
            <a:pPr marL="0" indent="0" algn="l">
              <a:lnSpc>
                <a:spcPts val="2799"/>
              </a:lnSpc>
              <a:buNone/>
            </a:pPr>
            <a:endParaRPr lang="en-US" sz="1750" dirty="0"/>
          </a:p>
        </p:txBody>
      </p:sp>
      <p:sp>
        <p:nvSpPr>
          <p:cNvPr id="9" name="Text 5"/>
          <p:cNvSpPr/>
          <p:nvPr/>
        </p:nvSpPr>
        <p:spPr>
          <a:xfrm>
            <a:off x="7481768" y="5931694"/>
            <a:ext cx="2221944" cy="347186"/>
          </a:xfrm>
          <a:prstGeom prst="rect">
            <a:avLst/>
          </a:prstGeom>
          <a:noFill/>
          <a:ln/>
        </p:spPr>
        <p:txBody>
          <a:bodyPr wrap="none" rtlCol="0" anchor="t"/>
          <a:lstStyle/>
          <a:p>
            <a:pPr marL="0" indent="0" algn="l">
              <a:lnSpc>
                <a:spcPts val="2734"/>
              </a:lnSpc>
              <a:buNone/>
            </a:pPr>
            <a:endParaRPr lang="en-US" sz="2187" dirty="0"/>
          </a:p>
        </p:txBody>
      </p:sp>
      <p:sp>
        <p:nvSpPr>
          <p:cNvPr id="10" name="Text 6"/>
          <p:cNvSpPr/>
          <p:nvPr/>
        </p:nvSpPr>
        <p:spPr>
          <a:xfrm>
            <a:off x="7481768" y="6501051"/>
            <a:ext cx="5110639" cy="710803"/>
          </a:xfrm>
          <a:prstGeom prst="rect">
            <a:avLst/>
          </a:prstGeom>
          <a:noFill/>
          <a:ln/>
        </p:spPr>
        <p:txBody>
          <a:bodyPr wrap="square" rtlCol="0" anchor="t"/>
          <a:lstStyle/>
          <a:p>
            <a:pPr marL="0" indent="0" algn="l">
              <a:lnSpc>
                <a:spcPts val="2799"/>
              </a:lnSpc>
              <a:buNone/>
            </a:pPr>
            <a:endParaRPr lang="en-US" sz="1750" dirty="0"/>
          </a:p>
        </p:txBody>
      </p:sp>
      <p:sp>
        <p:nvSpPr>
          <p:cNvPr id="14" name="TextBox 13">
            <a:extLst>
              <a:ext uri="{FF2B5EF4-FFF2-40B4-BE49-F238E27FC236}">
                <a16:creationId xmlns:a16="http://schemas.microsoft.com/office/drawing/2014/main" id="{860A7560-1567-1806-715D-F40D0CB85E00}"/>
              </a:ext>
            </a:extLst>
          </p:cNvPr>
          <p:cNvSpPr txBox="1"/>
          <p:nvPr/>
        </p:nvSpPr>
        <p:spPr>
          <a:xfrm>
            <a:off x="96253" y="1375783"/>
            <a:ext cx="14437893" cy="461665"/>
          </a:xfrm>
          <a:prstGeom prst="rect">
            <a:avLst/>
          </a:prstGeom>
          <a:noFill/>
        </p:spPr>
        <p:txBody>
          <a:bodyPr wrap="square" rtlCol="0">
            <a:spAutoFit/>
          </a:bodyPr>
          <a:lstStyle/>
          <a:p>
            <a:endParaRPr lang="en-US" sz="2400" dirty="0">
              <a:latin typeface="Fraunces"/>
            </a:endParaRPr>
          </a:p>
        </p:txBody>
      </p:sp>
      <p:sp>
        <p:nvSpPr>
          <p:cNvPr id="5" name="TextBox 4">
            <a:extLst>
              <a:ext uri="{FF2B5EF4-FFF2-40B4-BE49-F238E27FC236}">
                <a16:creationId xmlns:a16="http://schemas.microsoft.com/office/drawing/2014/main" id="{7AA8AC12-9D46-975E-6D72-F445E5431F77}"/>
              </a:ext>
            </a:extLst>
          </p:cNvPr>
          <p:cNvSpPr txBox="1"/>
          <p:nvPr/>
        </p:nvSpPr>
        <p:spPr>
          <a:xfrm>
            <a:off x="4292600" y="3098800"/>
            <a:ext cx="5651500" cy="769441"/>
          </a:xfrm>
          <a:prstGeom prst="rect">
            <a:avLst/>
          </a:prstGeom>
          <a:noFill/>
        </p:spPr>
        <p:txBody>
          <a:bodyPr wrap="square" rtlCol="0">
            <a:spAutoFit/>
          </a:bodyPr>
          <a:lstStyle/>
          <a:p>
            <a:pPr algn="ctr"/>
            <a:r>
              <a:rPr lang="en-US" sz="4400" dirty="0">
                <a:solidFill>
                  <a:schemeClr val="bg1"/>
                </a:solidFill>
                <a:latin typeface="Times New Roman" panose="02020603050405020304" pitchFamily="18" charset="0"/>
                <a:cs typeface="Times New Roman" panose="02020603050405020304" pitchFamily="18" charset="0"/>
              </a:rPr>
              <a:t>THANK YOU !!</a:t>
            </a:r>
          </a:p>
        </p:txBody>
      </p:sp>
    </p:spTree>
    <p:extLst>
      <p:ext uri="{BB962C8B-B14F-4D97-AF65-F5344CB8AC3E}">
        <p14:creationId xmlns:p14="http://schemas.microsoft.com/office/powerpoint/2010/main" val="700180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080E26"/>
          </a:solidFill>
          <a:ln w="13811">
            <a:solidFill>
              <a:srgbClr val="565151"/>
            </a:solidFill>
            <a:prstDash val="solid"/>
          </a:ln>
        </p:spPr>
        <p:txBody>
          <a:bodyPr/>
          <a:lstStyle/>
          <a:p>
            <a:endParaRPr lang="en-US" dirty="0"/>
          </a:p>
        </p:txBody>
      </p:sp>
      <p:sp>
        <p:nvSpPr>
          <p:cNvPr id="5" name="Text 2"/>
          <p:cNvSpPr/>
          <p:nvPr/>
        </p:nvSpPr>
        <p:spPr>
          <a:xfrm>
            <a:off x="833199" y="613611"/>
            <a:ext cx="12954990" cy="1287378"/>
          </a:xfrm>
          <a:prstGeom prst="rect">
            <a:avLst/>
          </a:prstGeom>
          <a:noFill/>
          <a:ln/>
        </p:spPr>
        <p:txBody>
          <a:bodyPr wrap="square" rtlCol="0" anchor="t"/>
          <a:lstStyle/>
          <a:p>
            <a:pPr marL="0" indent="0">
              <a:lnSpc>
                <a:spcPts val="5468"/>
              </a:lnSpc>
              <a:buNone/>
            </a:pPr>
            <a:endParaRPr lang="en-US" sz="4374" dirty="0">
              <a:latin typeface="Times New Roman" panose="02020603050405020304" pitchFamily="18" charset="0"/>
              <a:cs typeface="Times New Roman" panose="02020603050405020304" pitchFamily="18" charset="0"/>
            </a:endParaRPr>
          </a:p>
        </p:txBody>
      </p:sp>
      <p:sp>
        <p:nvSpPr>
          <p:cNvPr id="7" name="Text 4"/>
          <p:cNvSpPr/>
          <p:nvPr/>
        </p:nvSpPr>
        <p:spPr>
          <a:xfrm>
            <a:off x="1069181" y="3526273"/>
            <a:ext cx="8939792" cy="3961921"/>
          </a:xfrm>
          <a:prstGeom prst="rect">
            <a:avLst/>
          </a:prstGeom>
          <a:noFill/>
          <a:ln/>
        </p:spPr>
        <p:txBody>
          <a:bodyPr wrap="none" rtlCol="0" anchor="t"/>
          <a:lstStyle/>
          <a:p>
            <a:pPr marL="342900" indent="-342900">
              <a:lnSpc>
                <a:spcPts val="2734"/>
              </a:lnSpc>
              <a:buFont typeface="Arial" panose="020B0604020202020204" pitchFamily="34" charset="0"/>
              <a:buChar char="•"/>
            </a:pPr>
            <a:endParaRPr lang="en-US" sz="2187" dirty="0">
              <a:solidFill>
                <a:schemeClr val="bg1"/>
              </a:solidFill>
              <a:latin typeface="Times New Roman" panose="02020603050405020304" pitchFamily="18" charset="0"/>
              <a:cs typeface="Times New Roman" panose="02020603050405020304" pitchFamily="18" charset="0"/>
            </a:endParaRPr>
          </a:p>
        </p:txBody>
      </p:sp>
      <p:sp>
        <p:nvSpPr>
          <p:cNvPr id="8" name="Text 5"/>
          <p:cNvSpPr/>
          <p:nvPr/>
        </p:nvSpPr>
        <p:spPr>
          <a:xfrm>
            <a:off x="1069181" y="4095631"/>
            <a:ext cx="8834438" cy="355402"/>
          </a:xfrm>
          <a:prstGeom prst="rect">
            <a:avLst/>
          </a:prstGeom>
          <a:noFill/>
          <a:ln/>
        </p:spPr>
        <p:txBody>
          <a:bodyPr wrap="none" rtlCol="0" anchor="t"/>
          <a:lstStyle/>
          <a:p>
            <a:pPr marL="0" indent="0">
              <a:lnSpc>
                <a:spcPts val="2799"/>
              </a:lnSpc>
              <a:buNone/>
            </a:pPr>
            <a:endParaRPr lang="en-US" sz="1750" dirty="0"/>
          </a:p>
        </p:txBody>
      </p:sp>
      <p:sp>
        <p:nvSpPr>
          <p:cNvPr id="10" name="Text 7"/>
          <p:cNvSpPr/>
          <p:nvPr/>
        </p:nvSpPr>
        <p:spPr>
          <a:xfrm>
            <a:off x="1069181" y="5145167"/>
            <a:ext cx="2221944" cy="347186"/>
          </a:xfrm>
          <a:prstGeom prst="rect">
            <a:avLst/>
          </a:prstGeom>
          <a:noFill/>
          <a:ln/>
        </p:spPr>
        <p:txBody>
          <a:bodyPr wrap="none" rtlCol="0" anchor="t"/>
          <a:lstStyle/>
          <a:p>
            <a:pPr marL="0" indent="0">
              <a:lnSpc>
                <a:spcPts val="2734"/>
              </a:lnSpc>
              <a:buNone/>
            </a:pPr>
            <a:endParaRPr lang="en-US" sz="2187" dirty="0"/>
          </a:p>
        </p:txBody>
      </p:sp>
      <p:sp>
        <p:nvSpPr>
          <p:cNvPr id="11" name="Text 8"/>
          <p:cNvSpPr/>
          <p:nvPr/>
        </p:nvSpPr>
        <p:spPr>
          <a:xfrm>
            <a:off x="1069181" y="5714524"/>
            <a:ext cx="8834438" cy="710803"/>
          </a:xfrm>
          <a:prstGeom prst="rect">
            <a:avLst/>
          </a:prstGeom>
          <a:noFill/>
          <a:ln/>
        </p:spPr>
        <p:txBody>
          <a:bodyPr wrap="square" rtlCol="0" anchor="t"/>
          <a:lstStyle/>
          <a:p>
            <a:pPr marL="0" indent="0">
              <a:lnSpc>
                <a:spcPts val="2799"/>
              </a:lnSpc>
              <a:buNone/>
            </a:pPr>
            <a:endParaRPr lang="en-US" sz="1750" dirty="0"/>
          </a:p>
        </p:txBody>
      </p:sp>
      <p:sp>
        <p:nvSpPr>
          <p:cNvPr id="9" name="TextBox 8">
            <a:extLst>
              <a:ext uri="{FF2B5EF4-FFF2-40B4-BE49-F238E27FC236}">
                <a16:creationId xmlns:a16="http://schemas.microsoft.com/office/drawing/2014/main" id="{92DE8B0B-F832-D29C-46B2-0496F12C11D2}"/>
              </a:ext>
            </a:extLst>
          </p:cNvPr>
          <p:cNvSpPr txBox="1"/>
          <p:nvPr/>
        </p:nvSpPr>
        <p:spPr>
          <a:xfrm>
            <a:off x="842211" y="887967"/>
            <a:ext cx="12954989" cy="70788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solidFill>
                  <a:schemeClr val="bg1"/>
                </a:solidFill>
                <a:latin typeface="Times New Roman" panose="02020603050405020304" pitchFamily="18" charset="0"/>
                <a:cs typeface="Times New Roman" panose="02020603050405020304" pitchFamily="18" charset="0"/>
              </a:rPr>
              <a:t> Introduction</a:t>
            </a:r>
            <a:endParaRPr lang="en-US" sz="40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6846E00F-F2CA-B753-0397-0F781BD93C7B}"/>
              </a:ext>
            </a:extLst>
          </p:cNvPr>
          <p:cNvSpPr txBox="1"/>
          <p:nvPr/>
        </p:nvSpPr>
        <p:spPr>
          <a:xfrm>
            <a:off x="833199" y="1985211"/>
            <a:ext cx="12954990" cy="3970318"/>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l">
              <a:buFont typeface="Arial" panose="020B0604020202020204" pitchFamily="34" charset="0"/>
              <a:buChar char="•"/>
            </a:pPr>
            <a:r>
              <a:rPr lang="en-US" sz="2800" b="0" i="0" dirty="0">
                <a:solidFill>
                  <a:srgbClr val="D2D0CE"/>
                </a:solidFill>
                <a:effectLst/>
                <a:latin typeface="Times New Roman" panose="02020603050405020304" pitchFamily="18" charset="0"/>
                <a:cs typeface="Times New Roman" panose="02020603050405020304" pitchFamily="18" charset="0"/>
              </a:rPr>
              <a:t> </a:t>
            </a:r>
            <a:r>
              <a:rPr lang="en-US" sz="2800" b="0" i="0" dirty="0">
                <a:solidFill>
                  <a:srgbClr val="D1D5DB"/>
                </a:solidFill>
                <a:effectLst/>
                <a:latin typeface="Times New Roman" panose="02020603050405020304" pitchFamily="18" charset="0"/>
                <a:cs typeface="Times New Roman" panose="02020603050405020304" pitchFamily="18" charset="0"/>
              </a:rPr>
              <a:t>Safeguarding hardware integrity is crucial for system security. Hardware Trojans (HTs) pose a serious threat, allowing unauthorized access and potential cyber-physical attacks</a:t>
            </a:r>
            <a:r>
              <a:rPr lang="en-US" sz="2800" b="0" i="0" dirty="0">
                <a:solidFill>
                  <a:srgbClr val="D1D5DB"/>
                </a:solidFill>
                <a:effectLst/>
                <a:latin typeface="Söhne"/>
              </a:rPr>
              <a:t>.</a:t>
            </a:r>
            <a:endParaRPr lang="en-US" sz="2800" b="0" i="0" dirty="0">
              <a:solidFill>
                <a:srgbClr val="D2D0CE"/>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800" b="0" i="0" dirty="0">
                <a:solidFill>
                  <a:srgbClr val="D2D0CE"/>
                </a:solidFill>
                <a:effectLst/>
                <a:latin typeface="Times New Roman" panose="02020603050405020304" pitchFamily="18" charset="0"/>
                <a:cs typeface="Times New Roman" panose="02020603050405020304" pitchFamily="18" charset="0"/>
              </a:rPr>
              <a:t>Traditional Hardware Trojan detection methods are inadequate due to reliance on golden chips or accurate measurements.</a:t>
            </a:r>
          </a:p>
          <a:p>
            <a:pPr algn="l">
              <a:buFont typeface="Arial" panose="020B0604020202020204" pitchFamily="34" charset="0"/>
              <a:buChar char="•"/>
            </a:pPr>
            <a:r>
              <a:rPr lang="en-US" sz="2800" b="0" i="0" dirty="0">
                <a:solidFill>
                  <a:srgbClr val="D2D0CE"/>
                </a:solidFill>
                <a:effectLst/>
                <a:latin typeface="Times New Roman" panose="02020603050405020304" pitchFamily="18" charset="0"/>
                <a:cs typeface="Times New Roman" panose="02020603050405020304" pitchFamily="18" charset="0"/>
              </a:rPr>
              <a:t> </a:t>
            </a:r>
            <a:r>
              <a:rPr lang="en-US" sz="2800" dirty="0">
                <a:solidFill>
                  <a:srgbClr val="D1D5DB"/>
                </a:solidFill>
                <a:latin typeface="Times New Roman" panose="02020603050405020304" pitchFamily="18" charset="0"/>
                <a:cs typeface="Times New Roman" panose="02020603050405020304" pitchFamily="18" charset="0"/>
              </a:rPr>
              <a:t>The</a:t>
            </a:r>
            <a:r>
              <a:rPr lang="en-US" sz="2800" b="0" i="0" dirty="0">
                <a:solidFill>
                  <a:srgbClr val="D1D5DB"/>
                </a:solidFill>
                <a:effectLst/>
                <a:latin typeface="Times New Roman" panose="02020603050405020304" pitchFamily="18" charset="0"/>
                <a:cs typeface="Times New Roman" panose="02020603050405020304" pitchFamily="18" charset="0"/>
              </a:rPr>
              <a:t> study suggests a novel method combining side-channel analysis, run-time analysis, and logic testing for HT detection which is a non - invasive method.</a:t>
            </a:r>
          </a:p>
          <a:p>
            <a:pPr algn="l">
              <a:buFont typeface="Arial" panose="020B0604020202020204" pitchFamily="34" charset="0"/>
              <a:buChar char="•"/>
            </a:pPr>
            <a:r>
              <a:rPr lang="en-US" sz="2800" b="0" i="0" dirty="0">
                <a:solidFill>
                  <a:srgbClr val="D1D5DB"/>
                </a:solidFill>
                <a:effectLst/>
                <a:latin typeface="Times New Roman" panose="02020603050405020304" pitchFamily="18" charset="0"/>
                <a:cs typeface="Times New Roman" panose="02020603050405020304" pitchFamily="18" charset="0"/>
              </a:rPr>
              <a:t>The technology employs multiple parameter processing, improving detection without relying on golden chips.</a:t>
            </a:r>
            <a:endParaRPr lang="en-US" sz="2800" b="0" i="0" dirty="0">
              <a:solidFill>
                <a:srgbClr val="D2D0CE"/>
              </a:solidFill>
              <a:effectLst/>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0672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080E26"/>
          </a:solidFill>
          <a:ln w="13811">
            <a:solidFill>
              <a:srgbClr val="565151"/>
            </a:solidFill>
            <a:prstDash val="solid"/>
          </a:ln>
        </p:spPr>
        <p:txBody>
          <a:bodyPr/>
          <a:lstStyle/>
          <a:p>
            <a:endParaRPr lang="en-US" dirty="0"/>
          </a:p>
        </p:txBody>
      </p:sp>
      <p:sp>
        <p:nvSpPr>
          <p:cNvPr id="5" name="Text 2"/>
          <p:cNvSpPr/>
          <p:nvPr/>
        </p:nvSpPr>
        <p:spPr>
          <a:xfrm>
            <a:off x="833199" y="613611"/>
            <a:ext cx="12954990" cy="1287378"/>
          </a:xfrm>
          <a:prstGeom prst="rect">
            <a:avLst/>
          </a:prstGeom>
          <a:noFill/>
          <a:ln/>
        </p:spPr>
        <p:txBody>
          <a:bodyPr wrap="square" rtlCol="0" anchor="t"/>
          <a:lstStyle/>
          <a:p>
            <a:pPr marL="0" indent="0">
              <a:lnSpc>
                <a:spcPts val="5468"/>
              </a:lnSpc>
              <a:buNone/>
            </a:pPr>
            <a:endParaRPr lang="en-US" sz="4374" dirty="0">
              <a:latin typeface="Times New Roman" panose="02020603050405020304" pitchFamily="18" charset="0"/>
              <a:cs typeface="Times New Roman" panose="02020603050405020304" pitchFamily="18" charset="0"/>
            </a:endParaRPr>
          </a:p>
        </p:txBody>
      </p:sp>
      <p:sp>
        <p:nvSpPr>
          <p:cNvPr id="7" name="Text 4"/>
          <p:cNvSpPr/>
          <p:nvPr/>
        </p:nvSpPr>
        <p:spPr>
          <a:xfrm>
            <a:off x="1069181" y="3526273"/>
            <a:ext cx="8939792" cy="3961921"/>
          </a:xfrm>
          <a:prstGeom prst="rect">
            <a:avLst/>
          </a:prstGeom>
          <a:noFill/>
          <a:ln/>
        </p:spPr>
        <p:txBody>
          <a:bodyPr wrap="none" rtlCol="0" anchor="t"/>
          <a:lstStyle/>
          <a:p>
            <a:pPr marL="342900" indent="-342900">
              <a:lnSpc>
                <a:spcPts val="2734"/>
              </a:lnSpc>
              <a:buFont typeface="Arial" panose="020B0604020202020204" pitchFamily="34" charset="0"/>
              <a:buChar char="•"/>
            </a:pPr>
            <a:endParaRPr lang="en-US" sz="2187" dirty="0">
              <a:solidFill>
                <a:schemeClr val="bg1"/>
              </a:solidFill>
              <a:latin typeface="Times New Roman" panose="02020603050405020304" pitchFamily="18" charset="0"/>
              <a:cs typeface="Times New Roman" panose="02020603050405020304" pitchFamily="18" charset="0"/>
            </a:endParaRPr>
          </a:p>
        </p:txBody>
      </p:sp>
      <p:sp>
        <p:nvSpPr>
          <p:cNvPr id="8" name="Text 5"/>
          <p:cNvSpPr/>
          <p:nvPr/>
        </p:nvSpPr>
        <p:spPr>
          <a:xfrm>
            <a:off x="1069181" y="4095631"/>
            <a:ext cx="8834438" cy="355402"/>
          </a:xfrm>
          <a:prstGeom prst="rect">
            <a:avLst/>
          </a:prstGeom>
          <a:noFill/>
          <a:ln/>
        </p:spPr>
        <p:txBody>
          <a:bodyPr wrap="none" rtlCol="0" anchor="t"/>
          <a:lstStyle/>
          <a:p>
            <a:pPr marL="0" indent="0">
              <a:lnSpc>
                <a:spcPts val="2799"/>
              </a:lnSpc>
              <a:buNone/>
            </a:pPr>
            <a:endParaRPr lang="en-US" sz="1750" dirty="0"/>
          </a:p>
        </p:txBody>
      </p:sp>
      <p:sp>
        <p:nvSpPr>
          <p:cNvPr id="10" name="Text 7"/>
          <p:cNvSpPr/>
          <p:nvPr/>
        </p:nvSpPr>
        <p:spPr>
          <a:xfrm>
            <a:off x="1069181" y="5145167"/>
            <a:ext cx="2221944" cy="347186"/>
          </a:xfrm>
          <a:prstGeom prst="rect">
            <a:avLst/>
          </a:prstGeom>
          <a:noFill/>
          <a:ln/>
        </p:spPr>
        <p:txBody>
          <a:bodyPr wrap="none" rtlCol="0" anchor="t"/>
          <a:lstStyle/>
          <a:p>
            <a:pPr marL="0" indent="0">
              <a:lnSpc>
                <a:spcPts val="2734"/>
              </a:lnSpc>
              <a:buNone/>
            </a:pPr>
            <a:endParaRPr lang="en-US" sz="2187" dirty="0"/>
          </a:p>
        </p:txBody>
      </p:sp>
      <p:sp>
        <p:nvSpPr>
          <p:cNvPr id="11" name="Text 8"/>
          <p:cNvSpPr/>
          <p:nvPr/>
        </p:nvSpPr>
        <p:spPr>
          <a:xfrm>
            <a:off x="1069181" y="5714524"/>
            <a:ext cx="8834438" cy="710803"/>
          </a:xfrm>
          <a:prstGeom prst="rect">
            <a:avLst/>
          </a:prstGeom>
          <a:noFill/>
          <a:ln/>
        </p:spPr>
        <p:txBody>
          <a:bodyPr wrap="square" rtlCol="0" anchor="t"/>
          <a:lstStyle/>
          <a:p>
            <a:pPr marL="0" indent="0">
              <a:lnSpc>
                <a:spcPts val="2799"/>
              </a:lnSpc>
              <a:buNone/>
            </a:pPr>
            <a:endParaRPr lang="en-US" sz="1750" dirty="0"/>
          </a:p>
        </p:txBody>
      </p:sp>
      <p:sp>
        <p:nvSpPr>
          <p:cNvPr id="9" name="TextBox 8">
            <a:extLst>
              <a:ext uri="{FF2B5EF4-FFF2-40B4-BE49-F238E27FC236}">
                <a16:creationId xmlns:a16="http://schemas.microsoft.com/office/drawing/2014/main" id="{92DE8B0B-F832-D29C-46B2-0496F12C11D2}"/>
              </a:ext>
            </a:extLst>
          </p:cNvPr>
          <p:cNvSpPr txBox="1"/>
          <p:nvPr/>
        </p:nvSpPr>
        <p:spPr>
          <a:xfrm>
            <a:off x="842211" y="887967"/>
            <a:ext cx="12954989" cy="70788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4000" dirty="0">
                <a:solidFill>
                  <a:schemeClr val="bg1"/>
                </a:solidFill>
                <a:latin typeface="Times New Roman" panose="02020603050405020304" pitchFamily="18" charset="0"/>
                <a:cs typeface="Times New Roman" panose="02020603050405020304" pitchFamily="18" charset="0"/>
              </a:rPr>
              <a:t> Methodology</a:t>
            </a:r>
            <a:endParaRPr lang="en-US" sz="4000" dirty="0">
              <a:latin typeface="Times New Roman" panose="02020603050405020304" pitchFamily="18" charset="0"/>
              <a:cs typeface="Times New Roman" panose="02020603050405020304" pitchFamily="18" charset="0"/>
            </a:endParaRPr>
          </a:p>
        </p:txBody>
      </p:sp>
      <p:pic>
        <p:nvPicPr>
          <p:cNvPr id="6" name="Picture 5" descr="A diagram of a stage&#10;&#10;Description automatically generated with medium confidence">
            <a:extLst>
              <a:ext uri="{FF2B5EF4-FFF2-40B4-BE49-F238E27FC236}">
                <a16:creationId xmlns:a16="http://schemas.microsoft.com/office/drawing/2014/main" id="{4E00EA3E-F4FE-8888-F208-81EA8A07BA0E}"/>
              </a:ext>
            </a:extLst>
          </p:cNvPr>
          <p:cNvPicPr>
            <a:picLocks noChangeAspect="1"/>
          </p:cNvPicPr>
          <p:nvPr/>
        </p:nvPicPr>
        <p:blipFill>
          <a:blip r:embed="rId3"/>
          <a:stretch>
            <a:fillRect/>
          </a:stretch>
        </p:blipFill>
        <p:spPr>
          <a:xfrm>
            <a:off x="977879" y="2009774"/>
            <a:ext cx="12810310" cy="5690437"/>
          </a:xfrm>
          <a:prstGeom prst="rect">
            <a:avLst/>
          </a:prstGeom>
        </p:spPr>
      </p:pic>
    </p:spTree>
    <p:extLst>
      <p:ext uri="{BB962C8B-B14F-4D97-AF65-F5344CB8AC3E}">
        <p14:creationId xmlns:p14="http://schemas.microsoft.com/office/powerpoint/2010/main" val="679178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080E26"/>
          </a:solidFill>
          <a:ln w="13811">
            <a:solidFill>
              <a:srgbClr val="565151"/>
            </a:solidFill>
            <a:prstDash val="solid"/>
          </a:ln>
        </p:spPr>
        <p:txBody>
          <a:bodyPr/>
          <a:lstStyle/>
          <a:p>
            <a:endParaRPr lang="en-US" dirty="0"/>
          </a:p>
        </p:txBody>
      </p:sp>
      <p:sp>
        <p:nvSpPr>
          <p:cNvPr id="5" name="Text 2"/>
          <p:cNvSpPr/>
          <p:nvPr/>
        </p:nvSpPr>
        <p:spPr>
          <a:xfrm>
            <a:off x="833199" y="613611"/>
            <a:ext cx="12954990" cy="1287378"/>
          </a:xfrm>
          <a:prstGeom prst="rect">
            <a:avLst/>
          </a:prstGeom>
          <a:noFill/>
          <a:ln/>
        </p:spPr>
        <p:txBody>
          <a:bodyPr wrap="square" rtlCol="0" anchor="t"/>
          <a:lstStyle/>
          <a:p>
            <a:pPr marL="0" indent="0">
              <a:lnSpc>
                <a:spcPts val="5468"/>
              </a:lnSpc>
              <a:buNone/>
            </a:pPr>
            <a:endParaRPr lang="en-US" sz="4374" dirty="0">
              <a:latin typeface="Times New Roman" panose="02020603050405020304" pitchFamily="18" charset="0"/>
              <a:cs typeface="Times New Roman" panose="02020603050405020304" pitchFamily="18" charset="0"/>
            </a:endParaRPr>
          </a:p>
        </p:txBody>
      </p:sp>
      <p:sp>
        <p:nvSpPr>
          <p:cNvPr id="7" name="Text 4"/>
          <p:cNvSpPr/>
          <p:nvPr/>
        </p:nvSpPr>
        <p:spPr>
          <a:xfrm>
            <a:off x="1069181" y="3526273"/>
            <a:ext cx="8939792" cy="3961921"/>
          </a:xfrm>
          <a:prstGeom prst="rect">
            <a:avLst/>
          </a:prstGeom>
          <a:noFill/>
          <a:ln/>
        </p:spPr>
        <p:txBody>
          <a:bodyPr wrap="none" rtlCol="0" anchor="t"/>
          <a:lstStyle/>
          <a:p>
            <a:pPr marL="342900" indent="-342900">
              <a:lnSpc>
                <a:spcPts val="2734"/>
              </a:lnSpc>
              <a:buFont typeface="Arial" panose="020B0604020202020204" pitchFamily="34" charset="0"/>
              <a:buChar char="•"/>
            </a:pPr>
            <a:endParaRPr lang="en-US" sz="2187" dirty="0">
              <a:solidFill>
                <a:schemeClr val="bg1"/>
              </a:solidFill>
              <a:latin typeface="Times New Roman" panose="02020603050405020304" pitchFamily="18" charset="0"/>
              <a:cs typeface="Times New Roman" panose="02020603050405020304" pitchFamily="18" charset="0"/>
            </a:endParaRPr>
          </a:p>
        </p:txBody>
      </p:sp>
      <p:sp>
        <p:nvSpPr>
          <p:cNvPr id="8" name="Text 5"/>
          <p:cNvSpPr/>
          <p:nvPr/>
        </p:nvSpPr>
        <p:spPr>
          <a:xfrm>
            <a:off x="1069181" y="4095631"/>
            <a:ext cx="8834438" cy="355402"/>
          </a:xfrm>
          <a:prstGeom prst="rect">
            <a:avLst/>
          </a:prstGeom>
          <a:noFill/>
          <a:ln/>
        </p:spPr>
        <p:txBody>
          <a:bodyPr wrap="none" rtlCol="0" anchor="t"/>
          <a:lstStyle/>
          <a:p>
            <a:pPr marL="0" indent="0">
              <a:lnSpc>
                <a:spcPts val="2799"/>
              </a:lnSpc>
              <a:buNone/>
            </a:pPr>
            <a:endParaRPr lang="en-US" sz="1750" dirty="0"/>
          </a:p>
        </p:txBody>
      </p:sp>
      <p:sp>
        <p:nvSpPr>
          <p:cNvPr id="10" name="Text 7"/>
          <p:cNvSpPr/>
          <p:nvPr/>
        </p:nvSpPr>
        <p:spPr>
          <a:xfrm>
            <a:off x="1069181" y="5145167"/>
            <a:ext cx="2221944" cy="347186"/>
          </a:xfrm>
          <a:prstGeom prst="rect">
            <a:avLst/>
          </a:prstGeom>
          <a:noFill/>
          <a:ln/>
        </p:spPr>
        <p:txBody>
          <a:bodyPr wrap="none" rtlCol="0" anchor="t"/>
          <a:lstStyle/>
          <a:p>
            <a:pPr marL="0" indent="0">
              <a:lnSpc>
                <a:spcPts val="2734"/>
              </a:lnSpc>
              <a:buNone/>
            </a:pPr>
            <a:endParaRPr lang="en-US" sz="2187" dirty="0"/>
          </a:p>
        </p:txBody>
      </p:sp>
      <p:sp>
        <p:nvSpPr>
          <p:cNvPr id="11" name="Text 8"/>
          <p:cNvSpPr/>
          <p:nvPr/>
        </p:nvSpPr>
        <p:spPr>
          <a:xfrm>
            <a:off x="1069181" y="5714524"/>
            <a:ext cx="8834438" cy="710803"/>
          </a:xfrm>
          <a:prstGeom prst="rect">
            <a:avLst/>
          </a:prstGeom>
          <a:noFill/>
          <a:ln/>
        </p:spPr>
        <p:txBody>
          <a:bodyPr wrap="square" rtlCol="0" anchor="t"/>
          <a:lstStyle/>
          <a:p>
            <a:pPr marL="0" indent="0">
              <a:lnSpc>
                <a:spcPts val="2799"/>
              </a:lnSpc>
              <a:buNone/>
            </a:pPr>
            <a:endParaRPr lang="en-US" sz="1750" dirty="0"/>
          </a:p>
        </p:txBody>
      </p:sp>
      <p:sp>
        <p:nvSpPr>
          <p:cNvPr id="4" name="TextBox 3">
            <a:extLst>
              <a:ext uri="{FF2B5EF4-FFF2-40B4-BE49-F238E27FC236}">
                <a16:creationId xmlns:a16="http://schemas.microsoft.com/office/drawing/2014/main" id="{5C1822FF-14A0-FDBA-EE5D-416E9F7DC256}"/>
              </a:ext>
            </a:extLst>
          </p:cNvPr>
          <p:cNvSpPr txBox="1"/>
          <p:nvPr/>
        </p:nvSpPr>
        <p:spPr>
          <a:xfrm>
            <a:off x="842211" y="1239253"/>
            <a:ext cx="12954990" cy="612475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2800" dirty="0">
                <a:latin typeface="Times New Roman" panose="02020603050405020304" pitchFamily="18" charset="0"/>
                <a:cs typeface="Times New Roman" panose="02020603050405020304" pitchFamily="18" charset="0"/>
              </a:rPr>
              <a:t>The figure shows the stages of the methodology and the HT detection methods that are used in each stage. The methodology uses a combination of sensor grid, logic testing, and side channel analysis to detect HTs.</a:t>
            </a:r>
          </a:p>
          <a:p>
            <a:endParaRPr lang="en-US" sz="2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In Stage 1, sensor grids are used to monitor the on-chip signals for any anomalous behavior. Logic testing is also used to verify the functionality of the IC.</a:t>
            </a:r>
          </a:p>
          <a:p>
            <a:pPr marL="342900" indent="-3429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In Stage 2, side channel analysis is used to analyze the power consumption and EM radiation of the IC. Side channel analysis can be used to detect HTs because they often cause subtle changes in the power consumption and EM radiation of the IC.</a:t>
            </a:r>
          </a:p>
          <a:p>
            <a:pPr marL="342900" indent="-3429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In Stage 3, side channel analysis and logic testing are used to identify the specific trigger point and activation time of the HT.</a:t>
            </a: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The methodology can be used to detect HTs at all stages of the IC lifecycle, from design to manufacturing to deployment.</a:t>
            </a:r>
          </a:p>
        </p:txBody>
      </p:sp>
    </p:spTree>
    <p:extLst>
      <p:ext uri="{BB962C8B-B14F-4D97-AF65-F5344CB8AC3E}">
        <p14:creationId xmlns:p14="http://schemas.microsoft.com/office/powerpoint/2010/main" val="1160480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080E26"/>
          </a:solidFill>
          <a:ln w="13811">
            <a:solidFill>
              <a:srgbClr val="565151"/>
            </a:solidFill>
            <a:prstDash val="solid"/>
          </a:ln>
        </p:spPr>
        <p:txBody>
          <a:bodyPr/>
          <a:lstStyle/>
          <a:p>
            <a:endParaRPr lang="en-US" dirty="0"/>
          </a:p>
        </p:txBody>
      </p:sp>
      <p:sp>
        <p:nvSpPr>
          <p:cNvPr id="5" name="Text 2"/>
          <p:cNvSpPr/>
          <p:nvPr/>
        </p:nvSpPr>
        <p:spPr>
          <a:xfrm>
            <a:off x="833199" y="613611"/>
            <a:ext cx="12954990" cy="1287378"/>
          </a:xfrm>
          <a:prstGeom prst="rect">
            <a:avLst/>
          </a:prstGeom>
          <a:noFill/>
          <a:ln/>
        </p:spPr>
        <p:txBody>
          <a:bodyPr wrap="square" rtlCol="0" anchor="t"/>
          <a:lstStyle/>
          <a:p>
            <a:pPr marL="0" indent="0">
              <a:lnSpc>
                <a:spcPts val="5468"/>
              </a:lnSpc>
              <a:buNone/>
            </a:pPr>
            <a:endParaRPr lang="en-US" sz="4374" dirty="0">
              <a:latin typeface="Times New Roman" panose="02020603050405020304" pitchFamily="18" charset="0"/>
              <a:cs typeface="Times New Roman" panose="02020603050405020304" pitchFamily="18" charset="0"/>
            </a:endParaRPr>
          </a:p>
        </p:txBody>
      </p:sp>
      <p:sp>
        <p:nvSpPr>
          <p:cNvPr id="7" name="Text 4"/>
          <p:cNvSpPr/>
          <p:nvPr/>
        </p:nvSpPr>
        <p:spPr>
          <a:xfrm>
            <a:off x="1069181" y="3526273"/>
            <a:ext cx="8939792" cy="3961921"/>
          </a:xfrm>
          <a:prstGeom prst="rect">
            <a:avLst/>
          </a:prstGeom>
          <a:noFill/>
          <a:ln/>
        </p:spPr>
        <p:txBody>
          <a:bodyPr wrap="none" rtlCol="0" anchor="t"/>
          <a:lstStyle/>
          <a:p>
            <a:pPr marL="342900" indent="-342900">
              <a:lnSpc>
                <a:spcPts val="2734"/>
              </a:lnSpc>
              <a:buFont typeface="Arial" panose="020B0604020202020204" pitchFamily="34" charset="0"/>
              <a:buChar char="•"/>
            </a:pPr>
            <a:endParaRPr lang="en-US" sz="2187" dirty="0">
              <a:solidFill>
                <a:schemeClr val="bg1"/>
              </a:solidFill>
              <a:latin typeface="Times New Roman" panose="02020603050405020304" pitchFamily="18" charset="0"/>
              <a:cs typeface="Times New Roman" panose="02020603050405020304" pitchFamily="18" charset="0"/>
            </a:endParaRPr>
          </a:p>
        </p:txBody>
      </p:sp>
      <p:sp>
        <p:nvSpPr>
          <p:cNvPr id="8" name="Text 5"/>
          <p:cNvSpPr/>
          <p:nvPr/>
        </p:nvSpPr>
        <p:spPr>
          <a:xfrm>
            <a:off x="1069181" y="4095631"/>
            <a:ext cx="8834438" cy="355402"/>
          </a:xfrm>
          <a:prstGeom prst="rect">
            <a:avLst/>
          </a:prstGeom>
          <a:noFill/>
          <a:ln/>
        </p:spPr>
        <p:txBody>
          <a:bodyPr wrap="none" rtlCol="0" anchor="t"/>
          <a:lstStyle/>
          <a:p>
            <a:pPr marL="0" indent="0">
              <a:lnSpc>
                <a:spcPts val="2799"/>
              </a:lnSpc>
              <a:buNone/>
            </a:pPr>
            <a:endParaRPr lang="en-US" sz="1750" dirty="0"/>
          </a:p>
        </p:txBody>
      </p:sp>
      <p:sp>
        <p:nvSpPr>
          <p:cNvPr id="10" name="Text 7"/>
          <p:cNvSpPr/>
          <p:nvPr/>
        </p:nvSpPr>
        <p:spPr>
          <a:xfrm>
            <a:off x="1069181" y="5145167"/>
            <a:ext cx="2221944" cy="347186"/>
          </a:xfrm>
          <a:prstGeom prst="rect">
            <a:avLst/>
          </a:prstGeom>
          <a:noFill/>
          <a:ln/>
        </p:spPr>
        <p:txBody>
          <a:bodyPr wrap="none" rtlCol="0" anchor="t"/>
          <a:lstStyle/>
          <a:p>
            <a:pPr marL="0" indent="0">
              <a:lnSpc>
                <a:spcPts val="2734"/>
              </a:lnSpc>
              <a:buNone/>
            </a:pPr>
            <a:endParaRPr lang="en-US" sz="2187" dirty="0"/>
          </a:p>
        </p:txBody>
      </p:sp>
      <p:sp>
        <p:nvSpPr>
          <p:cNvPr id="11" name="Text 8"/>
          <p:cNvSpPr/>
          <p:nvPr/>
        </p:nvSpPr>
        <p:spPr>
          <a:xfrm>
            <a:off x="1069181" y="5714524"/>
            <a:ext cx="8834438" cy="710803"/>
          </a:xfrm>
          <a:prstGeom prst="rect">
            <a:avLst/>
          </a:prstGeom>
          <a:noFill/>
          <a:ln/>
        </p:spPr>
        <p:txBody>
          <a:bodyPr wrap="square" rtlCol="0" anchor="t"/>
          <a:lstStyle/>
          <a:p>
            <a:pPr marL="0" indent="0">
              <a:lnSpc>
                <a:spcPts val="2799"/>
              </a:lnSpc>
              <a:buNone/>
            </a:pPr>
            <a:endParaRPr lang="en-US" sz="1750" dirty="0"/>
          </a:p>
        </p:txBody>
      </p:sp>
      <p:sp>
        <p:nvSpPr>
          <p:cNvPr id="12" name="TextBox 11">
            <a:extLst>
              <a:ext uri="{FF2B5EF4-FFF2-40B4-BE49-F238E27FC236}">
                <a16:creationId xmlns:a16="http://schemas.microsoft.com/office/drawing/2014/main" id="{6846E00F-F2CA-B753-0397-0F781BD93C7B}"/>
              </a:ext>
            </a:extLst>
          </p:cNvPr>
          <p:cNvSpPr txBox="1"/>
          <p:nvPr/>
        </p:nvSpPr>
        <p:spPr>
          <a:xfrm>
            <a:off x="721895" y="1648326"/>
            <a:ext cx="13075306" cy="6370975"/>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l"/>
            <a:r>
              <a:rPr lang="en-US" sz="2400" b="1" i="0" dirty="0">
                <a:solidFill>
                  <a:srgbClr val="D2D0CE"/>
                </a:solidFill>
                <a:effectLst/>
                <a:latin typeface="Times New Roman" panose="02020603050405020304" pitchFamily="18" charset="0"/>
                <a:cs typeface="Times New Roman" panose="02020603050405020304" pitchFamily="18" charset="0"/>
              </a:rPr>
              <a:t>Advantages:</a:t>
            </a:r>
            <a:endParaRPr lang="en-US" sz="2400" b="0" i="0" dirty="0">
              <a:solidFill>
                <a:srgbClr val="D2D0CE"/>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400" b="1" i="0" dirty="0">
                <a:solidFill>
                  <a:srgbClr val="D2D0CE"/>
                </a:solidFill>
                <a:effectLst/>
                <a:latin typeface="Times New Roman" panose="02020603050405020304" pitchFamily="18" charset="0"/>
                <a:cs typeface="Times New Roman" panose="02020603050405020304" pitchFamily="18" charset="0"/>
              </a:rPr>
              <a:t>Reduced False Positives</a:t>
            </a:r>
            <a:r>
              <a:rPr lang="en-US" sz="2400" b="0" i="0" dirty="0">
                <a:solidFill>
                  <a:srgbClr val="D2D0CE"/>
                </a:solidFill>
                <a:effectLst/>
                <a:latin typeface="Times New Roman" panose="02020603050405020304" pitchFamily="18" charset="0"/>
                <a:cs typeface="Times New Roman" panose="02020603050405020304" pitchFamily="18" charset="0"/>
              </a:rPr>
              <a:t>: By integrating multiple analytical techniques, the approach accurately distinguishes between normal circuit behavior and anomalies caused by </a:t>
            </a:r>
            <a:r>
              <a:rPr lang="en-US" sz="2400" b="0" i="0" dirty="0" err="1">
                <a:solidFill>
                  <a:srgbClr val="D2D0CE"/>
                </a:solidFill>
                <a:effectLst/>
                <a:latin typeface="Times New Roman" panose="02020603050405020304" pitchFamily="18" charset="0"/>
                <a:cs typeface="Times New Roman" panose="02020603050405020304" pitchFamily="18" charset="0"/>
              </a:rPr>
              <a:t>HTs.</a:t>
            </a:r>
            <a:endParaRPr lang="en-US" sz="2400" b="0" i="0" dirty="0">
              <a:solidFill>
                <a:srgbClr val="D2D0CE"/>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400" b="1" i="0" dirty="0">
                <a:solidFill>
                  <a:srgbClr val="D2D0CE"/>
                </a:solidFill>
                <a:effectLst/>
                <a:latin typeface="Times New Roman" panose="02020603050405020304" pitchFamily="18" charset="0"/>
                <a:cs typeface="Times New Roman" panose="02020603050405020304" pitchFamily="18" charset="0"/>
              </a:rPr>
              <a:t>In-Depth HT Analysis</a:t>
            </a:r>
            <a:r>
              <a:rPr lang="en-US" sz="2400" b="0" i="0" dirty="0">
                <a:solidFill>
                  <a:srgbClr val="D2D0CE"/>
                </a:solidFill>
                <a:effectLst/>
                <a:latin typeface="Times New Roman" panose="02020603050405020304" pitchFamily="18" charset="0"/>
                <a:cs typeface="Times New Roman" panose="02020603050405020304" pitchFamily="18" charset="0"/>
              </a:rPr>
              <a:t>: Offers insights into HT behavior, including timing and activation triggers, without invasive operations.</a:t>
            </a:r>
          </a:p>
          <a:p>
            <a:pPr algn="l">
              <a:buFont typeface="Arial" panose="020B0604020202020204" pitchFamily="34" charset="0"/>
              <a:buChar char="•"/>
            </a:pPr>
            <a:endParaRPr lang="en-US" sz="2400" b="0" i="0" dirty="0">
              <a:solidFill>
                <a:srgbClr val="D2D0CE"/>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endParaRPr lang="en-US" sz="2400" dirty="0">
              <a:solidFill>
                <a:srgbClr val="D2D0CE"/>
              </a:solidFill>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400" b="0" i="0" dirty="0">
                <a:solidFill>
                  <a:srgbClr val="D2D0CE"/>
                </a:solidFill>
                <a:effectLst/>
                <a:latin typeface="Times New Roman" panose="02020603050405020304" pitchFamily="18" charset="0"/>
                <a:cs typeface="Times New Roman" panose="02020603050405020304" pitchFamily="18" charset="0"/>
              </a:rPr>
              <a:t> Non – invasive methods are crucial for real world applications where physical access to IC’s are limited.</a:t>
            </a:r>
          </a:p>
          <a:p>
            <a:pPr algn="l">
              <a:buFont typeface="Arial" panose="020B0604020202020204" pitchFamily="34" charset="0"/>
              <a:buChar char="•"/>
            </a:pPr>
            <a:r>
              <a:rPr lang="en-US" sz="2400" b="0" i="0" dirty="0">
                <a:solidFill>
                  <a:srgbClr val="D2D0CE"/>
                </a:solidFill>
                <a:effectLst/>
                <a:latin typeface="Times New Roman" panose="02020603050405020304" pitchFamily="18" charset="0"/>
                <a:cs typeface="Times New Roman" panose="02020603050405020304" pitchFamily="18" charset="0"/>
              </a:rPr>
              <a:t> The approach does not require internal modifications to the IC, making it suitable for ongoing systems and enhancing overall hardware security.</a:t>
            </a:r>
          </a:p>
          <a:p>
            <a:pPr algn="l">
              <a:buFont typeface="Arial" panose="020B0604020202020204" pitchFamily="34" charset="0"/>
              <a:buChar char="•"/>
            </a:pPr>
            <a:r>
              <a:rPr lang="en-US" sz="2400" dirty="0">
                <a:solidFill>
                  <a:srgbClr val="D2D0CE"/>
                </a:solidFill>
                <a:latin typeface="Times New Roman" panose="02020603050405020304" pitchFamily="18" charset="0"/>
                <a:cs typeface="Times New Roman" panose="02020603050405020304" pitchFamily="18" charset="0"/>
              </a:rPr>
              <a:t> Therefore, the expected outcome of this research is to implement the proposed non – invasive HT detection method ensuring the safety of the module.</a:t>
            </a:r>
          </a:p>
          <a:p>
            <a:pPr algn="l">
              <a:buFont typeface="Arial" panose="020B0604020202020204" pitchFamily="34" charset="0"/>
              <a:buChar char="•"/>
            </a:pPr>
            <a:r>
              <a:rPr lang="en-US" sz="2400" b="0" i="0" dirty="0">
                <a:solidFill>
                  <a:srgbClr val="D2D0CE"/>
                </a:solidFill>
                <a:effectLst/>
                <a:latin typeface="Times New Roman" panose="02020603050405020304" pitchFamily="18" charset="0"/>
                <a:cs typeface="Times New Roman" panose="02020603050405020304" pitchFamily="18" charset="0"/>
              </a:rPr>
              <a:t> Finally, detailed analysis of </a:t>
            </a:r>
            <a:r>
              <a:rPr lang="en-US" sz="2400" dirty="0">
                <a:solidFill>
                  <a:srgbClr val="D2D0CE"/>
                </a:solidFill>
                <a:latin typeface="Times New Roman" panose="02020603050405020304" pitchFamily="18" charset="0"/>
                <a:cs typeface="Times New Roman" panose="02020603050405020304" pitchFamily="18" charset="0"/>
              </a:rPr>
              <a:t>HT’s provide valuable information for protecting encryption standards and algorithms like DES.</a:t>
            </a:r>
            <a:endParaRPr lang="en-US" sz="2400" b="0" i="0" dirty="0">
              <a:solidFill>
                <a:srgbClr val="D2D0CE"/>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endParaRPr lang="en-US" sz="2400" b="0" i="0" dirty="0">
              <a:solidFill>
                <a:srgbClr val="D2D0CE"/>
              </a:solidFill>
              <a:effectLst/>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4D1DE6C-FE5F-6C39-DEDF-6BFEF01E1F83}"/>
              </a:ext>
            </a:extLst>
          </p:cNvPr>
          <p:cNvSpPr txBox="1"/>
          <p:nvPr/>
        </p:nvSpPr>
        <p:spPr>
          <a:xfrm>
            <a:off x="721895" y="613611"/>
            <a:ext cx="13066294" cy="769441"/>
          </a:xfrm>
          <a:prstGeom prst="rect">
            <a:avLst/>
          </a:prstGeom>
          <a:noFill/>
        </p:spPr>
        <p:txBody>
          <a:bodyPr wrap="square" rtlCol="0">
            <a:spAutoFit/>
          </a:bodyPr>
          <a:lstStyle/>
          <a:p>
            <a:pPr algn="ctr"/>
            <a:r>
              <a:rPr lang="en-US" sz="4400" dirty="0">
                <a:solidFill>
                  <a:schemeClr val="bg1"/>
                </a:solidFill>
                <a:latin typeface="Times New Roman" panose="02020603050405020304" pitchFamily="18" charset="0"/>
                <a:cs typeface="Times New Roman" panose="02020603050405020304" pitchFamily="18" charset="0"/>
              </a:rPr>
              <a:t>Advantages</a:t>
            </a:r>
            <a:endParaRPr lang="en-US" sz="4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080E26"/>
          </a:solidFill>
          <a:ln w="13811">
            <a:solidFill>
              <a:srgbClr val="565151"/>
            </a:solidFill>
            <a:prstDash val="solid"/>
          </a:ln>
        </p:spPr>
        <p:txBody>
          <a:bodyPr/>
          <a:lstStyle/>
          <a:p>
            <a:endParaRPr lang="en-US"/>
          </a:p>
        </p:txBody>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833199" y="1568291"/>
            <a:ext cx="9306401" cy="1388745"/>
          </a:xfrm>
          <a:prstGeom prst="rect">
            <a:avLst/>
          </a:prstGeom>
          <a:noFill/>
          <a:ln/>
        </p:spPr>
        <p:txBody>
          <a:bodyPr wrap="square" rtlCol="0" anchor="t"/>
          <a:lstStyle/>
          <a:p>
            <a:pPr marL="0" indent="0">
              <a:lnSpc>
                <a:spcPts val="5468"/>
              </a:lnSpc>
              <a:buNone/>
            </a:pPr>
            <a:r>
              <a:rPr lang="en-US" sz="4374" dirty="0">
                <a:solidFill>
                  <a:srgbClr val="FFFFFF"/>
                </a:solidFill>
                <a:latin typeface="Times New Roman" panose="02020603050405020304" pitchFamily="18" charset="0"/>
                <a:ea typeface="Fraunces" pitchFamily="34" charset="-122"/>
                <a:cs typeface="Times New Roman" panose="02020603050405020304" pitchFamily="18" charset="0"/>
              </a:rPr>
              <a:t>DES (Data Encryption Standard) </a:t>
            </a:r>
            <a:endParaRPr lang="en-US" sz="4374" dirty="0">
              <a:latin typeface="Times New Roman" panose="02020603050405020304" pitchFamily="18" charset="0"/>
              <a:cs typeface="Times New Roman" panose="02020603050405020304" pitchFamily="18" charset="0"/>
            </a:endParaRPr>
          </a:p>
        </p:txBody>
      </p:sp>
      <p:sp>
        <p:nvSpPr>
          <p:cNvPr id="6" name="Shape 3"/>
          <p:cNvSpPr/>
          <p:nvPr/>
        </p:nvSpPr>
        <p:spPr>
          <a:xfrm>
            <a:off x="833199" y="3290291"/>
            <a:ext cx="9306401" cy="4333827"/>
          </a:xfrm>
          <a:prstGeom prst="roundRect">
            <a:avLst>
              <a:gd name="adj" fmla="val 7159"/>
            </a:avLst>
          </a:prstGeom>
          <a:solidFill>
            <a:srgbClr val="283157"/>
          </a:solidFill>
          <a:ln w="13811">
            <a:solidFill>
              <a:srgbClr val="303B69"/>
            </a:solidFill>
            <a:prstDash val="solid"/>
          </a:ln>
        </p:spPr>
        <p:txBody>
          <a:bodyPr/>
          <a:lstStyle/>
          <a:p>
            <a:endParaRPr lang="en-US" dirty="0"/>
          </a:p>
        </p:txBody>
      </p:sp>
      <p:sp>
        <p:nvSpPr>
          <p:cNvPr id="7" name="Text 4"/>
          <p:cNvSpPr/>
          <p:nvPr/>
        </p:nvSpPr>
        <p:spPr>
          <a:xfrm>
            <a:off x="1069181" y="3526273"/>
            <a:ext cx="8939792" cy="3961921"/>
          </a:xfrm>
          <a:prstGeom prst="rect">
            <a:avLst/>
          </a:prstGeom>
          <a:noFill/>
          <a:ln/>
        </p:spPr>
        <p:txBody>
          <a:bodyPr wrap="none" rtlCol="0" anchor="t"/>
          <a:lstStyle/>
          <a:p>
            <a:pPr marL="342900" indent="-342900">
              <a:lnSpc>
                <a:spcPts val="2734"/>
              </a:lnSpc>
              <a:buFont typeface="Arial" panose="020B0604020202020204" pitchFamily="34" charset="0"/>
              <a:buChar char="•"/>
            </a:pPr>
            <a:r>
              <a:rPr lang="en-US" sz="2400" dirty="0">
                <a:solidFill>
                  <a:srgbClr val="EBECEF"/>
                </a:solidFill>
                <a:latin typeface="Times New Roman" panose="02020603050405020304" pitchFamily="18" charset="0"/>
                <a:ea typeface="Fraunces" pitchFamily="34" charset="-122"/>
                <a:cs typeface="Times New Roman" panose="02020603050405020304" pitchFamily="18" charset="0"/>
              </a:rPr>
              <a:t>DES was developed in the early 1970 by IBM based on earlier design </a:t>
            </a:r>
          </a:p>
          <a:p>
            <a:pPr>
              <a:lnSpc>
                <a:spcPts val="2734"/>
              </a:lnSpc>
            </a:pPr>
            <a:r>
              <a:rPr lang="en-US" sz="2400" dirty="0">
                <a:solidFill>
                  <a:srgbClr val="EBECEF"/>
                </a:solidFill>
                <a:latin typeface="Times New Roman" panose="02020603050405020304" pitchFamily="18" charset="0"/>
                <a:ea typeface="Fraunces" pitchFamily="34" charset="-122"/>
                <a:cs typeface="Times New Roman" panose="02020603050405020304" pitchFamily="18" charset="0"/>
              </a:rPr>
              <a:t>     by Horst Feistel.</a:t>
            </a:r>
          </a:p>
          <a:p>
            <a:pPr marL="342900" indent="-342900">
              <a:lnSpc>
                <a:spcPts val="2734"/>
              </a:lnSpc>
              <a:buFont typeface="Arial" panose="020B0604020202020204" pitchFamily="34" charset="0"/>
              <a:buChar char="•"/>
            </a:pPr>
            <a:r>
              <a:rPr lang="en-US" sz="2400" dirty="0">
                <a:solidFill>
                  <a:srgbClr val="EBECEF"/>
                </a:solidFill>
                <a:latin typeface="Times New Roman" panose="02020603050405020304" pitchFamily="18" charset="0"/>
                <a:ea typeface="Fraunces" pitchFamily="34" charset="-122"/>
                <a:cs typeface="Times New Roman" panose="02020603050405020304" pitchFamily="18" charset="0"/>
              </a:rPr>
              <a:t>It was adopted as an official Federal Information Processing Standard</a:t>
            </a:r>
          </a:p>
          <a:p>
            <a:pPr>
              <a:lnSpc>
                <a:spcPts val="2734"/>
              </a:lnSpc>
            </a:pPr>
            <a:r>
              <a:rPr lang="en-US" sz="2400" dirty="0">
                <a:solidFill>
                  <a:srgbClr val="EBECEF"/>
                </a:solidFill>
                <a:latin typeface="Times New Roman" panose="02020603050405020304" pitchFamily="18" charset="0"/>
                <a:ea typeface="Fraunces" pitchFamily="34" charset="-122"/>
                <a:cs typeface="Times New Roman" panose="02020603050405020304" pitchFamily="18" charset="0"/>
              </a:rPr>
              <a:t>     (FIPS) for the United States in 1977.</a:t>
            </a:r>
          </a:p>
          <a:p>
            <a:pPr marL="342900" indent="-342900">
              <a:lnSpc>
                <a:spcPts val="2734"/>
              </a:lnSpc>
              <a:buFont typeface="Arial" panose="020B0604020202020204" pitchFamily="34" charset="0"/>
              <a:buChar char="•"/>
            </a:pPr>
            <a:r>
              <a:rPr lang="en-US" sz="2400" dirty="0">
                <a:solidFill>
                  <a:srgbClr val="EBECEF"/>
                </a:solidFill>
                <a:latin typeface="Times New Roman" panose="02020603050405020304" pitchFamily="18" charset="0"/>
                <a:ea typeface="Fraunces" pitchFamily="34" charset="-122"/>
                <a:cs typeface="Times New Roman" panose="02020603050405020304" pitchFamily="18" charset="0"/>
              </a:rPr>
              <a:t>There were concerns about it’s short key length (56 bits) and </a:t>
            </a:r>
          </a:p>
          <a:p>
            <a:pPr>
              <a:lnSpc>
                <a:spcPts val="2734"/>
              </a:lnSpc>
            </a:pPr>
            <a:r>
              <a:rPr lang="en-US" sz="2400" dirty="0">
                <a:solidFill>
                  <a:srgbClr val="EBECEF"/>
                </a:solidFill>
                <a:latin typeface="Times New Roman" panose="02020603050405020304" pitchFamily="18" charset="0"/>
                <a:ea typeface="Fraunces" pitchFamily="34" charset="-122"/>
                <a:cs typeface="Times New Roman" panose="02020603050405020304" pitchFamily="18" charset="0"/>
              </a:rPr>
              <a:t>     suspicions of a backdoor due to NSA’s involvement.</a:t>
            </a:r>
          </a:p>
          <a:p>
            <a:pPr marL="342900" indent="-342900">
              <a:lnSpc>
                <a:spcPts val="2734"/>
              </a:lnSpc>
              <a:buFont typeface="Arial" panose="020B0604020202020204" pitchFamily="34" charset="0"/>
              <a:buChar char="•"/>
            </a:pPr>
            <a:r>
              <a:rPr lang="en-US" sz="2400" dirty="0">
                <a:solidFill>
                  <a:srgbClr val="EBECEF"/>
                </a:solidFill>
                <a:latin typeface="Times New Roman" panose="02020603050405020304" pitchFamily="18" charset="0"/>
                <a:ea typeface="Fraunces" pitchFamily="34" charset="-122"/>
                <a:cs typeface="Times New Roman" panose="02020603050405020304" pitchFamily="18" charset="0"/>
              </a:rPr>
              <a:t>Despite being considered insecure for modern application, DES has</a:t>
            </a:r>
          </a:p>
          <a:p>
            <a:pPr>
              <a:lnSpc>
                <a:spcPts val="2734"/>
              </a:lnSpc>
            </a:pPr>
            <a:r>
              <a:rPr lang="en-US" sz="2400" dirty="0">
                <a:solidFill>
                  <a:srgbClr val="EBECEF"/>
                </a:solidFill>
                <a:latin typeface="Times New Roman" panose="02020603050405020304" pitchFamily="18" charset="0"/>
                <a:ea typeface="Fraunces" pitchFamily="34" charset="-122"/>
                <a:cs typeface="Times New Roman" panose="02020603050405020304" pitchFamily="18" charset="0"/>
              </a:rPr>
              <a:t>     been influential in the advancement of cryptography.</a:t>
            </a:r>
          </a:p>
          <a:p>
            <a:pPr marL="342900" indent="-342900">
              <a:lnSpc>
                <a:spcPts val="2734"/>
              </a:lnSpc>
              <a:buFont typeface="Arial" panose="020B0604020202020204" pitchFamily="34" charset="0"/>
              <a:buChar char="•"/>
            </a:pPr>
            <a:r>
              <a:rPr lang="en-US" sz="2400" b="0" i="0" dirty="0">
                <a:solidFill>
                  <a:schemeClr val="bg1"/>
                </a:solidFill>
                <a:effectLst/>
                <a:latin typeface="Times New Roman" panose="02020603050405020304" pitchFamily="18" charset="0"/>
                <a:cs typeface="Times New Roman" panose="02020603050405020304" pitchFamily="18" charset="0"/>
              </a:rPr>
              <a:t>Today, DES is primarily used for educational purposes and in certain</a:t>
            </a:r>
          </a:p>
          <a:p>
            <a:pPr>
              <a:lnSpc>
                <a:spcPts val="2734"/>
              </a:lnSpc>
            </a:pPr>
            <a:r>
              <a:rPr lang="en-US" sz="2400" b="0" i="0" dirty="0">
                <a:solidFill>
                  <a:schemeClr val="bg1"/>
                </a:solidFill>
                <a:effectLst/>
                <a:latin typeface="Times New Roman" panose="02020603050405020304" pitchFamily="18" charset="0"/>
                <a:cs typeface="Times New Roman" panose="02020603050405020304" pitchFamily="18" charset="0"/>
              </a:rPr>
              <a:t> legacy systems that require its specific encryption capabilities due to it’s</a:t>
            </a:r>
          </a:p>
          <a:p>
            <a:pPr>
              <a:lnSpc>
                <a:spcPts val="2734"/>
              </a:lnSpc>
            </a:pPr>
            <a:r>
              <a:rPr lang="en-US" sz="2400" dirty="0">
                <a:solidFill>
                  <a:schemeClr val="bg1"/>
                </a:solidFill>
                <a:latin typeface="Times New Roman" panose="02020603050405020304" pitchFamily="18" charset="0"/>
                <a:ea typeface="Fraunces" pitchFamily="34" charset="-122"/>
                <a:cs typeface="Times New Roman" panose="02020603050405020304" pitchFamily="18" charset="0"/>
              </a:rPr>
              <a:t>Simpler design, efficiency and feasibility.</a:t>
            </a:r>
          </a:p>
          <a:p>
            <a:pPr marL="342900" indent="-342900">
              <a:lnSpc>
                <a:spcPts val="2734"/>
              </a:lnSpc>
              <a:buFont typeface="Arial" panose="020B0604020202020204" pitchFamily="34" charset="0"/>
              <a:buChar char="•"/>
            </a:pPr>
            <a:endParaRPr lang="en-US" sz="2400" dirty="0">
              <a:solidFill>
                <a:srgbClr val="EBECEF"/>
              </a:solidFill>
              <a:latin typeface="Times New Roman" panose="02020603050405020304" pitchFamily="18" charset="0"/>
              <a:ea typeface="Fraunces" pitchFamily="34" charset="-122"/>
              <a:cs typeface="Times New Roman" panose="02020603050405020304" pitchFamily="18" charset="0"/>
            </a:endParaRPr>
          </a:p>
          <a:p>
            <a:pPr marL="342900" indent="-342900">
              <a:lnSpc>
                <a:spcPts val="2734"/>
              </a:lnSpc>
              <a:buFont typeface="Arial" panose="020B0604020202020204" pitchFamily="34" charset="0"/>
              <a:buChar char="•"/>
            </a:pPr>
            <a:endParaRPr lang="en-US" sz="2400" dirty="0">
              <a:solidFill>
                <a:srgbClr val="EBECEF"/>
              </a:solidFill>
              <a:latin typeface="Times New Roman" panose="02020603050405020304" pitchFamily="18" charset="0"/>
              <a:ea typeface="Fraunces" pitchFamily="34" charset="-122"/>
              <a:cs typeface="Times New Roman" panose="02020603050405020304" pitchFamily="18" charset="0"/>
            </a:endParaRPr>
          </a:p>
          <a:p>
            <a:pPr marL="342900" indent="-342900">
              <a:lnSpc>
                <a:spcPts val="2734"/>
              </a:lnSpc>
              <a:buFont typeface="Arial" panose="020B0604020202020204" pitchFamily="34" charset="0"/>
              <a:buChar char="•"/>
            </a:pPr>
            <a:endParaRPr lang="en-US" sz="2187" dirty="0">
              <a:solidFill>
                <a:schemeClr val="bg1"/>
              </a:solidFill>
              <a:latin typeface="Times New Roman" panose="02020603050405020304" pitchFamily="18" charset="0"/>
              <a:cs typeface="Times New Roman" panose="02020603050405020304" pitchFamily="18" charset="0"/>
            </a:endParaRPr>
          </a:p>
        </p:txBody>
      </p:sp>
      <p:sp>
        <p:nvSpPr>
          <p:cNvPr id="8" name="Text 5"/>
          <p:cNvSpPr/>
          <p:nvPr/>
        </p:nvSpPr>
        <p:spPr>
          <a:xfrm>
            <a:off x="1069181" y="4095631"/>
            <a:ext cx="8834438" cy="355402"/>
          </a:xfrm>
          <a:prstGeom prst="rect">
            <a:avLst/>
          </a:prstGeom>
          <a:noFill/>
          <a:ln/>
        </p:spPr>
        <p:txBody>
          <a:bodyPr wrap="none" rtlCol="0" anchor="t"/>
          <a:lstStyle/>
          <a:p>
            <a:pPr marL="0" indent="0">
              <a:lnSpc>
                <a:spcPts val="2799"/>
              </a:lnSpc>
              <a:buNone/>
            </a:pPr>
            <a:endParaRPr lang="en-US" sz="1750" dirty="0"/>
          </a:p>
        </p:txBody>
      </p:sp>
      <p:sp>
        <p:nvSpPr>
          <p:cNvPr id="10" name="Text 7"/>
          <p:cNvSpPr/>
          <p:nvPr/>
        </p:nvSpPr>
        <p:spPr>
          <a:xfrm>
            <a:off x="1069181" y="5145167"/>
            <a:ext cx="2221944" cy="347186"/>
          </a:xfrm>
          <a:prstGeom prst="rect">
            <a:avLst/>
          </a:prstGeom>
          <a:noFill/>
          <a:ln/>
        </p:spPr>
        <p:txBody>
          <a:bodyPr wrap="none" rtlCol="0" anchor="t"/>
          <a:lstStyle/>
          <a:p>
            <a:pPr marL="0" indent="0">
              <a:lnSpc>
                <a:spcPts val="2734"/>
              </a:lnSpc>
              <a:buNone/>
            </a:pPr>
            <a:endParaRPr lang="en-US" sz="2187" dirty="0"/>
          </a:p>
        </p:txBody>
      </p:sp>
      <p:sp>
        <p:nvSpPr>
          <p:cNvPr id="11" name="Text 8"/>
          <p:cNvSpPr/>
          <p:nvPr/>
        </p:nvSpPr>
        <p:spPr>
          <a:xfrm>
            <a:off x="1069181" y="5714524"/>
            <a:ext cx="8834438" cy="710803"/>
          </a:xfrm>
          <a:prstGeom prst="rect">
            <a:avLst/>
          </a:prstGeom>
          <a:noFill/>
          <a:ln/>
        </p:spPr>
        <p:txBody>
          <a:bodyPr wrap="square" rtlCol="0" anchor="t"/>
          <a:lstStyle/>
          <a:p>
            <a:pPr marL="0" indent="0">
              <a:lnSpc>
                <a:spcPts val="2799"/>
              </a:lnSpc>
              <a:buNone/>
            </a:pPr>
            <a:endParaRPr lang="en-US" sz="1750" dirty="0"/>
          </a:p>
        </p:txBody>
      </p:sp>
    </p:spTree>
    <p:extLst>
      <p:ext uri="{BB962C8B-B14F-4D97-AF65-F5344CB8AC3E}">
        <p14:creationId xmlns:p14="http://schemas.microsoft.com/office/powerpoint/2010/main" val="3622687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080E26"/>
          </a:solidFill>
          <a:ln w="13811">
            <a:solidFill>
              <a:srgbClr val="565151"/>
            </a:solidFill>
            <a:prstDash val="solid"/>
          </a:ln>
        </p:spPr>
        <p:txBody>
          <a:bodyPr anchor="t"/>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4" name="Image 0"/>
          <p:cNvPicPr>
            <a:picLocks noChangeAspect="1"/>
          </p:cNvPicPr>
          <p:nvPr/>
        </p:nvPicPr>
        <p:blipFill>
          <a:blip r:embed="rId3"/>
          <a:srcRect/>
          <a:stretch/>
        </p:blipFill>
        <p:spPr>
          <a:xfrm>
            <a:off x="10508931" y="96253"/>
            <a:ext cx="4065863" cy="8133346"/>
          </a:xfrm>
          <a:prstGeom prst="rect">
            <a:avLst/>
          </a:prstGeom>
        </p:spPr>
      </p:pic>
      <p:sp>
        <p:nvSpPr>
          <p:cNvPr id="5" name="Text 2"/>
          <p:cNvSpPr/>
          <p:nvPr/>
        </p:nvSpPr>
        <p:spPr>
          <a:xfrm>
            <a:off x="833199" y="736521"/>
            <a:ext cx="9306401" cy="1388745"/>
          </a:xfrm>
          <a:prstGeom prst="rect">
            <a:avLst/>
          </a:prstGeom>
          <a:noFill/>
          <a:ln/>
        </p:spPr>
        <p:txBody>
          <a:bodyPr wrap="square" rtlCol="0" anchor="t"/>
          <a:lstStyle/>
          <a:p>
            <a:pPr marL="0" indent="0" algn="ctr">
              <a:lnSpc>
                <a:spcPts val="5468"/>
              </a:lnSpc>
              <a:buNone/>
            </a:pPr>
            <a:r>
              <a:rPr lang="en-US" sz="4374" dirty="0">
                <a:solidFill>
                  <a:srgbClr val="FFFFFF"/>
                </a:solidFill>
                <a:latin typeface="Times New Roman" panose="02020603050405020304" pitchFamily="18" charset="0"/>
                <a:ea typeface="Fraunces" pitchFamily="34" charset="-122"/>
                <a:cs typeface="Times New Roman" panose="02020603050405020304" pitchFamily="18" charset="0"/>
              </a:rPr>
              <a:t>The working of DES</a:t>
            </a:r>
            <a:endParaRPr lang="en-US" sz="4374" dirty="0">
              <a:latin typeface="Times New Roman" panose="02020603050405020304" pitchFamily="18" charset="0"/>
              <a:cs typeface="Times New Roman" panose="02020603050405020304" pitchFamily="18" charset="0"/>
            </a:endParaRPr>
          </a:p>
        </p:txBody>
      </p:sp>
      <p:sp>
        <p:nvSpPr>
          <p:cNvPr id="7" name="Text 4"/>
          <p:cNvSpPr/>
          <p:nvPr/>
        </p:nvSpPr>
        <p:spPr>
          <a:xfrm>
            <a:off x="1006912" y="2673787"/>
            <a:ext cx="152400" cy="416481"/>
          </a:xfrm>
          <a:prstGeom prst="rect">
            <a:avLst/>
          </a:prstGeom>
          <a:noFill/>
          <a:ln/>
        </p:spPr>
        <p:txBody>
          <a:bodyPr wrap="none" rtlCol="0" anchor="t"/>
          <a:lstStyle/>
          <a:p>
            <a:pPr marL="0" indent="0" algn="ctr">
              <a:lnSpc>
                <a:spcPts val="3281"/>
              </a:lnSpc>
              <a:buNone/>
            </a:pPr>
            <a:endParaRPr lang="en-US" sz="2624" dirty="0"/>
          </a:p>
        </p:txBody>
      </p:sp>
      <p:sp>
        <p:nvSpPr>
          <p:cNvPr id="8" name="Text 5"/>
          <p:cNvSpPr/>
          <p:nvPr/>
        </p:nvSpPr>
        <p:spPr>
          <a:xfrm>
            <a:off x="1555313" y="2708434"/>
            <a:ext cx="2910840" cy="347186"/>
          </a:xfrm>
          <a:prstGeom prst="rect">
            <a:avLst/>
          </a:prstGeom>
          <a:noFill/>
          <a:ln/>
        </p:spPr>
        <p:txBody>
          <a:bodyPr wrap="none" rtlCol="0" anchor="t"/>
          <a:lstStyle/>
          <a:p>
            <a:pPr marL="0" indent="0">
              <a:lnSpc>
                <a:spcPts val="2734"/>
              </a:lnSpc>
              <a:buNone/>
            </a:pPr>
            <a:endParaRPr lang="en-US" sz="2187" dirty="0"/>
          </a:p>
        </p:txBody>
      </p:sp>
      <p:sp>
        <p:nvSpPr>
          <p:cNvPr id="9" name="Text 6"/>
          <p:cNvSpPr/>
          <p:nvPr/>
        </p:nvSpPr>
        <p:spPr>
          <a:xfrm>
            <a:off x="1555313" y="3277791"/>
            <a:ext cx="8584287" cy="710803"/>
          </a:xfrm>
          <a:prstGeom prst="rect">
            <a:avLst/>
          </a:prstGeom>
          <a:noFill/>
          <a:ln/>
        </p:spPr>
        <p:txBody>
          <a:bodyPr wrap="square" rtlCol="0" anchor="t"/>
          <a:lstStyle/>
          <a:p>
            <a:pPr marL="0" indent="0">
              <a:lnSpc>
                <a:spcPts val="2799"/>
              </a:lnSpc>
              <a:buNone/>
            </a:pPr>
            <a:endParaRPr lang="en-US" sz="1750" dirty="0"/>
          </a:p>
        </p:txBody>
      </p:sp>
      <p:sp>
        <p:nvSpPr>
          <p:cNvPr id="11" name="Text 8"/>
          <p:cNvSpPr/>
          <p:nvPr/>
        </p:nvSpPr>
        <p:spPr>
          <a:xfrm>
            <a:off x="980242" y="4426029"/>
            <a:ext cx="205740" cy="416481"/>
          </a:xfrm>
          <a:prstGeom prst="rect">
            <a:avLst/>
          </a:prstGeom>
          <a:noFill/>
          <a:ln/>
        </p:spPr>
        <p:txBody>
          <a:bodyPr wrap="none" rtlCol="0" anchor="t"/>
          <a:lstStyle/>
          <a:p>
            <a:pPr marL="0" indent="0" algn="ctr">
              <a:lnSpc>
                <a:spcPts val="3281"/>
              </a:lnSpc>
              <a:buNone/>
            </a:pPr>
            <a:endParaRPr lang="en-US" sz="2624" dirty="0"/>
          </a:p>
        </p:txBody>
      </p:sp>
      <p:sp>
        <p:nvSpPr>
          <p:cNvPr id="12" name="Text 9"/>
          <p:cNvSpPr/>
          <p:nvPr/>
        </p:nvSpPr>
        <p:spPr>
          <a:xfrm>
            <a:off x="1555313" y="4460677"/>
            <a:ext cx="2964180" cy="347186"/>
          </a:xfrm>
          <a:prstGeom prst="rect">
            <a:avLst/>
          </a:prstGeom>
          <a:noFill/>
          <a:ln/>
        </p:spPr>
        <p:txBody>
          <a:bodyPr wrap="none" rtlCol="0" anchor="t"/>
          <a:lstStyle/>
          <a:p>
            <a:pPr marL="0" indent="0">
              <a:lnSpc>
                <a:spcPts val="2734"/>
              </a:lnSpc>
              <a:buNone/>
            </a:pPr>
            <a:endParaRPr lang="en-US" sz="2187" dirty="0"/>
          </a:p>
        </p:txBody>
      </p:sp>
      <p:sp>
        <p:nvSpPr>
          <p:cNvPr id="13" name="Text 10"/>
          <p:cNvSpPr/>
          <p:nvPr/>
        </p:nvSpPr>
        <p:spPr>
          <a:xfrm>
            <a:off x="1555313" y="5030033"/>
            <a:ext cx="8584287" cy="710803"/>
          </a:xfrm>
          <a:prstGeom prst="rect">
            <a:avLst/>
          </a:prstGeom>
          <a:noFill/>
          <a:ln/>
        </p:spPr>
        <p:txBody>
          <a:bodyPr wrap="square" rtlCol="0" anchor="t"/>
          <a:lstStyle/>
          <a:p>
            <a:pPr marL="0" indent="0">
              <a:lnSpc>
                <a:spcPts val="2799"/>
              </a:lnSpc>
              <a:buNone/>
            </a:pPr>
            <a:endParaRPr lang="en-US" sz="1750" dirty="0"/>
          </a:p>
        </p:txBody>
      </p:sp>
      <p:sp>
        <p:nvSpPr>
          <p:cNvPr id="16" name="Text 13"/>
          <p:cNvSpPr/>
          <p:nvPr/>
        </p:nvSpPr>
        <p:spPr>
          <a:xfrm>
            <a:off x="1555313" y="6212919"/>
            <a:ext cx="2918460" cy="347186"/>
          </a:xfrm>
          <a:prstGeom prst="rect">
            <a:avLst/>
          </a:prstGeom>
          <a:noFill/>
          <a:ln/>
        </p:spPr>
        <p:txBody>
          <a:bodyPr wrap="none" rtlCol="0" anchor="t"/>
          <a:lstStyle/>
          <a:p>
            <a:pPr marL="0" indent="0">
              <a:lnSpc>
                <a:spcPts val="2734"/>
              </a:lnSpc>
              <a:buNone/>
            </a:pPr>
            <a:endParaRPr lang="en-US" sz="2187" dirty="0"/>
          </a:p>
        </p:txBody>
      </p:sp>
      <p:sp>
        <p:nvSpPr>
          <p:cNvPr id="17" name="Text 14"/>
          <p:cNvSpPr/>
          <p:nvPr/>
        </p:nvSpPr>
        <p:spPr>
          <a:xfrm>
            <a:off x="1555313" y="6782276"/>
            <a:ext cx="8584287" cy="710803"/>
          </a:xfrm>
          <a:prstGeom prst="rect">
            <a:avLst/>
          </a:prstGeom>
          <a:noFill/>
          <a:ln/>
        </p:spPr>
        <p:txBody>
          <a:bodyPr wrap="square" rtlCol="0" anchor="t"/>
          <a:lstStyle/>
          <a:p>
            <a:pPr marL="0" indent="0">
              <a:lnSpc>
                <a:spcPts val="2799"/>
              </a:lnSpc>
              <a:buNone/>
            </a:pPr>
            <a:endParaRPr lang="en-US" sz="1750" dirty="0"/>
          </a:p>
        </p:txBody>
      </p:sp>
      <p:sp>
        <p:nvSpPr>
          <p:cNvPr id="19" name="TextBox 18">
            <a:extLst>
              <a:ext uri="{FF2B5EF4-FFF2-40B4-BE49-F238E27FC236}">
                <a16:creationId xmlns:a16="http://schemas.microsoft.com/office/drawing/2014/main" id="{9F182C4C-F4F2-111C-00FC-7BF922165100}"/>
              </a:ext>
            </a:extLst>
          </p:cNvPr>
          <p:cNvSpPr txBox="1"/>
          <p:nvPr/>
        </p:nvSpPr>
        <p:spPr>
          <a:xfrm>
            <a:off x="271850" y="1507524"/>
            <a:ext cx="10263752" cy="6863417"/>
          </a:xfrm>
          <a:prstGeom prst="rect">
            <a:avLst/>
          </a:prstGeom>
          <a:noFill/>
        </p:spPr>
        <p:txBody>
          <a:bodyPr wrap="square" rtlCol="0">
            <a:spAutoFit/>
          </a:bodyPr>
          <a:lstStyle/>
          <a:p>
            <a:r>
              <a:rPr lang="en-US" sz="2200" dirty="0">
                <a:solidFill>
                  <a:schemeClr val="bg1"/>
                </a:solidFill>
                <a:latin typeface="Times New Roman" panose="02020603050405020304" pitchFamily="18" charset="0"/>
                <a:cs typeface="Times New Roman" panose="02020603050405020304" pitchFamily="18" charset="0"/>
              </a:rPr>
              <a:t>The Data Encryption Standard (DES) operates using the Horst Feistel structure, which is a symmetric block cipher method. Here’s a simplified explanation of its working:</a:t>
            </a:r>
          </a:p>
          <a:p>
            <a:pPr marL="285750" indent="-285750">
              <a:buFont typeface="Arial" panose="020B0604020202020204" pitchFamily="34" charset="0"/>
              <a:buChar char="•"/>
            </a:pPr>
            <a:endParaRPr lang="en-US" sz="22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200" b="1" u="sng" dirty="0">
                <a:solidFill>
                  <a:schemeClr val="bg1"/>
                </a:solidFill>
                <a:latin typeface="Times New Roman" panose="02020603050405020304" pitchFamily="18" charset="0"/>
                <a:cs typeface="Times New Roman" panose="02020603050405020304" pitchFamily="18" charset="0"/>
              </a:rPr>
              <a:t>Plaintext Preparation:</a:t>
            </a:r>
            <a:r>
              <a:rPr lang="en-US" sz="2200" dirty="0">
                <a:solidFill>
                  <a:schemeClr val="bg1"/>
                </a:solidFill>
                <a:latin typeface="Times New Roman" panose="02020603050405020304" pitchFamily="18" charset="0"/>
                <a:cs typeface="Times New Roman" panose="02020603050405020304" pitchFamily="18" charset="0"/>
              </a:rPr>
              <a:t> The plaintext is divided into 64-bit blocks.</a:t>
            </a:r>
          </a:p>
          <a:p>
            <a:pPr marL="285750" indent="-285750">
              <a:buFont typeface="Arial" panose="020B0604020202020204" pitchFamily="34" charset="0"/>
              <a:buChar char="•"/>
            </a:pPr>
            <a:r>
              <a:rPr lang="en-US" sz="2200" b="1" u="sng" dirty="0">
                <a:solidFill>
                  <a:schemeClr val="bg1"/>
                </a:solidFill>
                <a:latin typeface="Times New Roman" panose="02020603050405020304" pitchFamily="18" charset="0"/>
                <a:cs typeface="Times New Roman" panose="02020603050405020304" pitchFamily="18" charset="0"/>
              </a:rPr>
              <a:t>Initial Permutation (IP):</a:t>
            </a:r>
            <a:r>
              <a:rPr lang="en-US" sz="2200" dirty="0">
                <a:solidFill>
                  <a:schemeClr val="bg1"/>
                </a:solidFill>
                <a:latin typeface="Times New Roman" panose="02020603050405020304" pitchFamily="18" charset="0"/>
                <a:cs typeface="Times New Roman" panose="02020603050405020304" pitchFamily="18" charset="0"/>
              </a:rPr>
              <a:t> Each block undergoes an initial permutation that rearranges the bits to provide an initial transposition security layer.</a:t>
            </a:r>
          </a:p>
          <a:p>
            <a:pPr marL="285750" indent="-285750">
              <a:buFont typeface="Arial" panose="020B0604020202020204" pitchFamily="34" charset="0"/>
              <a:buChar char="•"/>
            </a:pPr>
            <a:r>
              <a:rPr lang="en-US" sz="2200" b="1" u="sng" dirty="0">
                <a:solidFill>
                  <a:schemeClr val="bg1"/>
                </a:solidFill>
                <a:latin typeface="Times New Roman" panose="02020603050405020304" pitchFamily="18" charset="0"/>
                <a:cs typeface="Times New Roman" panose="02020603050405020304" pitchFamily="18" charset="0"/>
              </a:rPr>
              <a:t> Network Rounds:</a:t>
            </a:r>
            <a:r>
              <a:rPr lang="en-US" sz="2200" dirty="0">
                <a:solidFill>
                  <a:schemeClr val="bg1"/>
                </a:solidFill>
                <a:latin typeface="Times New Roman" panose="02020603050405020304" pitchFamily="18" charset="0"/>
                <a:cs typeface="Times New Roman" panose="02020603050405020304" pitchFamily="18" charset="0"/>
              </a:rPr>
              <a:t> The block is split into two 32-bit halves. For each of the 16 rounds:</a:t>
            </a:r>
          </a:p>
          <a:p>
            <a:pPr marL="285750" indent="-285750">
              <a:buFont typeface="Arial" panose="020B0604020202020204" pitchFamily="34" charset="0"/>
              <a:buChar char="•"/>
            </a:pPr>
            <a:r>
              <a:rPr lang="en-US" sz="2200" dirty="0">
                <a:solidFill>
                  <a:schemeClr val="bg1"/>
                </a:solidFill>
                <a:latin typeface="Times New Roman" panose="02020603050405020304" pitchFamily="18" charset="0"/>
                <a:cs typeface="Times New Roman" panose="02020603050405020304" pitchFamily="18" charset="0"/>
              </a:rPr>
              <a:t>The right half  is expanded and mixed with a round key (derived from the main key) using the XOR operation.</a:t>
            </a:r>
          </a:p>
          <a:p>
            <a:pPr marL="285750" indent="-285750">
              <a:buFont typeface="Arial" panose="020B0604020202020204" pitchFamily="34" charset="0"/>
              <a:buChar char="•"/>
            </a:pPr>
            <a:r>
              <a:rPr lang="en-US" sz="2200" dirty="0">
                <a:solidFill>
                  <a:schemeClr val="bg1"/>
                </a:solidFill>
                <a:latin typeface="Times New Roman" panose="02020603050405020304" pitchFamily="18" charset="0"/>
                <a:cs typeface="Times New Roman" panose="02020603050405020304" pitchFamily="18" charset="0"/>
              </a:rPr>
              <a:t>The result passes through a substitution box (S-box) that performs non-linear substitution, providing confusion.</a:t>
            </a:r>
          </a:p>
          <a:p>
            <a:pPr marL="285750" indent="-285750">
              <a:buFont typeface="Arial" panose="020B0604020202020204" pitchFamily="34" charset="0"/>
              <a:buChar char="•"/>
            </a:pPr>
            <a:r>
              <a:rPr lang="en-US" sz="2200" dirty="0">
                <a:solidFill>
                  <a:schemeClr val="bg1"/>
                </a:solidFill>
                <a:latin typeface="Times New Roman" panose="02020603050405020304" pitchFamily="18" charset="0"/>
                <a:cs typeface="Times New Roman" panose="02020603050405020304" pitchFamily="18" charset="0"/>
              </a:rPr>
              <a:t>The output is then permuted to spread out the bits (diffusion) and combined with the left half (L) using XOR.</a:t>
            </a:r>
          </a:p>
          <a:p>
            <a:pPr marL="285750" indent="-285750">
              <a:buFont typeface="Arial" panose="020B0604020202020204" pitchFamily="34" charset="0"/>
              <a:buChar char="•"/>
            </a:pPr>
            <a:r>
              <a:rPr lang="en-US" sz="2200" dirty="0">
                <a:solidFill>
                  <a:schemeClr val="bg1"/>
                </a:solidFill>
                <a:latin typeface="Times New Roman" panose="02020603050405020304" pitchFamily="18" charset="0"/>
                <a:cs typeface="Times New Roman" panose="02020603050405020304" pitchFamily="18" charset="0"/>
              </a:rPr>
              <a:t>L and R are swapped for the next round, except for the last round.</a:t>
            </a:r>
          </a:p>
          <a:p>
            <a:pPr marL="285750" indent="-285750">
              <a:buFont typeface="Arial" panose="020B0604020202020204" pitchFamily="34" charset="0"/>
              <a:buChar char="•"/>
            </a:pPr>
            <a:r>
              <a:rPr lang="en-US" sz="2200" b="1" u="sng" dirty="0">
                <a:solidFill>
                  <a:schemeClr val="bg1"/>
                </a:solidFill>
                <a:latin typeface="Times New Roman" panose="02020603050405020304" pitchFamily="18" charset="0"/>
                <a:cs typeface="Times New Roman" panose="02020603050405020304" pitchFamily="18" charset="0"/>
              </a:rPr>
              <a:t>Final Permutation (FP):</a:t>
            </a:r>
            <a:r>
              <a:rPr lang="en-US" sz="2200" dirty="0">
                <a:solidFill>
                  <a:schemeClr val="bg1"/>
                </a:solidFill>
                <a:latin typeface="Times New Roman" panose="02020603050405020304" pitchFamily="18" charset="0"/>
                <a:cs typeface="Times New Roman" panose="02020603050405020304" pitchFamily="18" charset="0"/>
              </a:rPr>
              <a:t> After the 16th round, a final permutation is applied to the combined L and R halves to produce the ciphertext.</a:t>
            </a:r>
          </a:p>
          <a:p>
            <a:pPr marL="285750" indent="-285750">
              <a:buFont typeface="Arial" panose="020B0604020202020204" pitchFamily="34" charset="0"/>
              <a:buChar char="•"/>
            </a:pPr>
            <a:r>
              <a:rPr lang="en-US" sz="2200" dirty="0">
                <a:solidFill>
                  <a:schemeClr val="bg1"/>
                </a:solidFill>
                <a:latin typeface="Times New Roman" panose="02020603050405020304" pitchFamily="18" charset="0"/>
                <a:cs typeface="Times New Roman" panose="02020603050405020304" pitchFamily="18" charset="0"/>
              </a:rPr>
              <a:t>Each round uses a different key, generated from the original key using a key schedule algorithm. The decryption process is similar, using the keys in reverse order.</a:t>
            </a:r>
          </a:p>
          <a:p>
            <a:endParaRPr lang="en-US" sz="2200" dirty="0">
              <a:solidFill>
                <a:schemeClr val="bg1"/>
              </a:solidFill>
              <a:latin typeface="Times New Roman" panose="02020603050405020304" pitchFamily="18" charset="0"/>
              <a:cs typeface="Times New Roman" panose="02020603050405020304" pitchFamily="18" charset="0"/>
            </a:endParaRPr>
          </a:p>
          <a:p>
            <a:endParaRPr lang="en-US" sz="22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endParaRPr lang="en-US"/>
          </a:p>
        </p:txBody>
      </p:sp>
      <p:sp>
        <p:nvSpPr>
          <p:cNvPr id="3" name="Shape 1"/>
          <p:cNvSpPr/>
          <p:nvPr/>
        </p:nvSpPr>
        <p:spPr>
          <a:xfrm>
            <a:off x="0" y="0"/>
            <a:ext cx="14630400" cy="8229600"/>
          </a:xfrm>
          <a:prstGeom prst="rect">
            <a:avLst/>
          </a:prstGeom>
          <a:solidFill>
            <a:srgbClr val="080E26"/>
          </a:solidFill>
          <a:ln w="13811">
            <a:solidFill>
              <a:srgbClr val="565151"/>
            </a:solidFill>
            <a:prstDash val="solid"/>
          </a:ln>
        </p:spPr>
        <p:txBody>
          <a:bodyPr anchor="t"/>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4" name="Image 0"/>
          <p:cNvPicPr>
            <a:picLocks noChangeAspect="1"/>
          </p:cNvPicPr>
          <p:nvPr/>
        </p:nvPicPr>
        <p:blipFill>
          <a:blip r:embed="rId3"/>
          <a:srcRect/>
          <a:stretch/>
        </p:blipFill>
        <p:spPr>
          <a:xfrm>
            <a:off x="10508931" y="1803400"/>
            <a:ext cx="4065863" cy="6248399"/>
          </a:xfrm>
          <a:prstGeom prst="rect">
            <a:avLst/>
          </a:prstGeom>
        </p:spPr>
      </p:pic>
      <p:sp>
        <p:nvSpPr>
          <p:cNvPr id="5" name="Text 2"/>
          <p:cNvSpPr/>
          <p:nvPr/>
        </p:nvSpPr>
        <p:spPr>
          <a:xfrm>
            <a:off x="833199" y="736521"/>
            <a:ext cx="9306401" cy="1388745"/>
          </a:xfrm>
          <a:prstGeom prst="rect">
            <a:avLst/>
          </a:prstGeom>
          <a:noFill/>
          <a:ln/>
        </p:spPr>
        <p:txBody>
          <a:bodyPr wrap="square" rtlCol="0" anchor="t"/>
          <a:lstStyle/>
          <a:p>
            <a:pPr marL="0" indent="0" algn="ctr">
              <a:lnSpc>
                <a:spcPts val="5468"/>
              </a:lnSpc>
              <a:buNone/>
            </a:pPr>
            <a:r>
              <a:rPr lang="en-US" sz="4374" dirty="0">
                <a:solidFill>
                  <a:srgbClr val="FFFFFF"/>
                </a:solidFill>
                <a:latin typeface="Times New Roman" panose="02020603050405020304" pitchFamily="18" charset="0"/>
                <a:ea typeface="Fraunces" pitchFamily="34" charset="-122"/>
                <a:cs typeface="Times New Roman" panose="02020603050405020304" pitchFamily="18" charset="0"/>
              </a:rPr>
              <a:t>Round Key Generation</a:t>
            </a:r>
            <a:endParaRPr lang="en-US" sz="4374" dirty="0">
              <a:latin typeface="Times New Roman" panose="02020603050405020304" pitchFamily="18" charset="0"/>
              <a:cs typeface="Times New Roman" panose="02020603050405020304" pitchFamily="18" charset="0"/>
            </a:endParaRPr>
          </a:p>
        </p:txBody>
      </p:sp>
      <p:sp>
        <p:nvSpPr>
          <p:cNvPr id="7" name="Text 4"/>
          <p:cNvSpPr/>
          <p:nvPr/>
        </p:nvSpPr>
        <p:spPr>
          <a:xfrm>
            <a:off x="1006912" y="2673787"/>
            <a:ext cx="152400" cy="416481"/>
          </a:xfrm>
          <a:prstGeom prst="rect">
            <a:avLst/>
          </a:prstGeom>
          <a:noFill/>
          <a:ln/>
        </p:spPr>
        <p:txBody>
          <a:bodyPr wrap="none" rtlCol="0" anchor="t"/>
          <a:lstStyle/>
          <a:p>
            <a:pPr marL="0" indent="0" algn="ctr">
              <a:lnSpc>
                <a:spcPts val="3281"/>
              </a:lnSpc>
              <a:buNone/>
            </a:pPr>
            <a:endParaRPr lang="en-US" sz="2624" dirty="0"/>
          </a:p>
        </p:txBody>
      </p:sp>
      <p:sp>
        <p:nvSpPr>
          <p:cNvPr id="8" name="Text 5"/>
          <p:cNvSpPr/>
          <p:nvPr/>
        </p:nvSpPr>
        <p:spPr>
          <a:xfrm>
            <a:off x="1555313" y="2708434"/>
            <a:ext cx="2910840" cy="347186"/>
          </a:xfrm>
          <a:prstGeom prst="rect">
            <a:avLst/>
          </a:prstGeom>
          <a:noFill/>
          <a:ln/>
        </p:spPr>
        <p:txBody>
          <a:bodyPr wrap="none" rtlCol="0" anchor="t"/>
          <a:lstStyle/>
          <a:p>
            <a:pPr marL="0" indent="0">
              <a:lnSpc>
                <a:spcPts val="2734"/>
              </a:lnSpc>
              <a:buNone/>
            </a:pPr>
            <a:endParaRPr lang="en-US" sz="2187" dirty="0"/>
          </a:p>
        </p:txBody>
      </p:sp>
      <p:sp>
        <p:nvSpPr>
          <p:cNvPr id="9" name="Text 6"/>
          <p:cNvSpPr/>
          <p:nvPr/>
        </p:nvSpPr>
        <p:spPr>
          <a:xfrm>
            <a:off x="1555313" y="3277791"/>
            <a:ext cx="8584287" cy="710803"/>
          </a:xfrm>
          <a:prstGeom prst="rect">
            <a:avLst/>
          </a:prstGeom>
          <a:noFill/>
          <a:ln/>
        </p:spPr>
        <p:txBody>
          <a:bodyPr wrap="square" rtlCol="0" anchor="t"/>
          <a:lstStyle/>
          <a:p>
            <a:pPr marL="0" indent="0">
              <a:lnSpc>
                <a:spcPts val="2799"/>
              </a:lnSpc>
              <a:buNone/>
            </a:pPr>
            <a:endParaRPr lang="en-US" sz="1750" dirty="0"/>
          </a:p>
        </p:txBody>
      </p:sp>
      <p:sp>
        <p:nvSpPr>
          <p:cNvPr id="11" name="Text 8"/>
          <p:cNvSpPr/>
          <p:nvPr/>
        </p:nvSpPr>
        <p:spPr>
          <a:xfrm>
            <a:off x="980242" y="4426029"/>
            <a:ext cx="205740" cy="416481"/>
          </a:xfrm>
          <a:prstGeom prst="rect">
            <a:avLst/>
          </a:prstGeom>
          <a:noFill/>
          <a:ln/>
        </p:spPr>
        <p:txBody>
          <a:bodyPr wrap="none" rtlCol="0" anchor="t"/>
          <a:lstStyle/>
          <a:p>
            <a:pPr marL="0" indent="0" algn="ctr">
              <a:lnSpc>
                <a:spcPts val="3281"/>
              </a:lnSpc>
              <a:buNone/>
            </a:pPr>
            <a:endParaRPr lang="en-US" sz="2624" dirty="0"/>
          </a:p>
        </p:txBody>
      </p:sp>
      <p:sp>
        <p:nvSpPr>
          <p:cNvPr id="12" name="Text 9"/>
          <p:cNvSpPr/>
          <p:nvPr/>
        </p:nvSpPr>
        <p:spPr>
          <a:xfrm>
            <a:off x="1555313" y="4460677"/>
            <a:ext cx="2964180" cy="347186"/>
          </a:xfrm>
          <a:prstGeom prst="rect">
            <a:avLst/>
          </a:prstGeom>
          <a:noFill/>
          <a:ln/>
        </p:spPr>
        <p:txBody>
          <a:bodyPr wrap="none" rtlCol="0" anchor="t"/>
          <a:lstStyle/>
          <a:p>
            <a:pPr marL="0" indent="0">
              <a:lnSpc>
                <a:spcPts val="2734"/>
              </a:lnSpc>
              <a:buNone/>
            </a:pPr>
            <a:endParaRPr lang="en-US" sz="2187" dirty="0"/>
          </a:p>
        </p:txBody>
      </p:sp>
      <p:sp>
        <p:nvSpPr>
          <p:cNvPr id="13" name="Text 10"/>
          <p:cNvSpPr/>
          <p:nvPr/>
        </p:nvSpPr>
        <p:spPr>
          <a:xfrm>
            <a:off x="1555313" y="5030033"/>
            <a:ext cx="8584287" cy="710803"/>
          </a:xfrm>
          <a:prstGeom prst="rect">
            <a:avLst/>
          </a:prstGeom>
          <a:noFill/>
          <a:ln/>
        </p:spPr>
        <p:txBody>
          <a:bodyPr wrap="square" rtlCol="0" anchor="t"/>
          <a:lstStyle/>
          <a:p>
            <a:pPr marL="0" indent="0">
              <a:lnSpc>
                <a:spcPts val="2799"/>
              </a:lnSpc>
              <a:buNone/>
            </a:pPr>
            <a:endParaRPr lang="en-US" sz="1750" dirty="0"/>
          </a:p>
        </p:txBody>
      </p:sp>
      <p:sp>
        <p:nvSpPr>
          <p:cNvPr id="16" name="Text 13"/>
          <p:cNvSpPr/>
          <p:nvPr/>
        </p:nvSpPr>
        <p:spPr>
          <a:xfrm>
            <a:off x="1555313" y="6212919"/>
            <a:ext cx="2918460" cy="347186"/>
          </a:xfrm>
          <a:prstGeom prst="rect">
            <a:avLst/>
          </a:prstGeom>
          <a:noFill/>
          <a:ln/>
        </p:spPr>
        <p:txBody>
          <a:bodyPr wrap="none" rtlCol="0" anchor="t"/>
          <a:lstStyle/>
          <a:p>
            <a:pPr marL="0" indent="0">
              <a:lnSpc>
                <a:spcPts val="2734"/>
              </a:lnSpc>
              <a:buNone/>
            </a:pPr>
            <a:endParaRPr lang="en-US" sz="2187" dirty="0"/>
          </a:p>
        </p:txBody>
      </p:sp>
      <p:sp>
        <p:nvSpPr>
          <p:cNvPr id="17" name="Text 14"/>
          <p:cNvSpPr/>
          <p:nvPr/>
        </p:nvSpPr>
        <p:spPr>
          <a:xfrm>
            <a:off x="1555313" y="6782276"/>
            <a:ext cx="8584287" cy="710803"/>
          </a:xfrm>
          <a:prstGeom prst="rect">
            <a:avLst/>
          </a:prstGeom>
          <a:noFill/>
          <a:ln/>
        </p:spPr>
        <p:txBody>
          <a:bodyPr wrap="square" rtlCol="0" anchor="t"/>
          <a:lstStyle/>
          <a:p>
            <a:pPr marL="0" indent="0">
              <a:lnSpc>
                <a:spcPts val="2799"/>
              </a:lnSpc>
              <a:buNone/>
            </a:pPr>
            <a:endParaRPr lang="en-US" sz="1750" dirty="0"/>
          </a:p>
        </p:txBody>
      </p:sp>
      <p:graphicFrame>
        <p:nvGraphicFramePr>
          <p:cNvPr id="21" name="TextBox 18">
            <a:extLst>
              <a:ext uri="{FF2B5EF4-FFF2-40B4-BE49-F238E27FC236}">
                <a16:creationId xmlns:a16="http://schemas.microsoft.com/office/drawing/2014/main" id="{16583397-B2C5-4024-2C68-9D8AA85EA1E2}"/>
              </a:ext>
            </a:extLst>
          </p:cNvPr>
          <p:cNvGraphicFramePr/>
          <p:nvPr>
            <p:extLst>
              <p:ext uri="{D42A27DB-BD31-4B8C-83A1-F6EECF244321}">
                <p14:modId xmlns:p14="http://schemas.microsoft.com/office/powerpoint/2010/main" val="37034475"/>
              </p:ext>
            </p:extLst>
          </p:nvPr>
        </p:nvGraphicFramePr>
        <p:xfrm>
          <a:off x="271850" y="1507524"/>
          <a:ext cx="10263752" cy="68634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27739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txBody>
          <a:bodyPr/>
          <a:lstStyle/>
          <a:p>
            <a:pPr marL="285750" indent="-285750">
              <a:buFont typeface="Arial" panose="020B0604020202020204" pitchFamily="34" charset="0"/>
              <a:buChar char="•"/>
            </a:pPr>
            <a:endParaRPr lang="en-US"/>
          </a:p>
        </p:txBody>
      </p:sp>
      <p:sp>
        <p:nvSpPr>
          <p:cNvPr id="3" name="Shape 1"/>
          <p:cNvSpPr/>
          <p:nvPr/>
        </p:nvSpPr>
        <p:spPr>
          <a:xfrm>
            <a:off x="0" y="0"/>
            <a:ext cx="14630400" cy="8229600"/>
          </a:xfrm>
          <a:prstGeom prst="rect">
            <a:avLst/>
          </a:prstGeom>
          <a:solidFill>
            <a:srgbClr val="080E26"/>
          </a:solidFill>
          <a:ln w="13811">
            <a:solidFill>
              <a:srgbClr val="565151"/>
            </a:solidFill>
            <a:prstDash val="solid"/>
          </a:ln>
        </p:spPr>
        <p:txBody>
          <a:bodyPr/>
          <a:lstStyle/>
          <a:p>
            <a:pPr marL="285750" indent="-285750">
              <a:buFont typeface="Arial" panose="020B0604020202020204" pitchFamily="34" charset="0"/>
              <a:buChar char="•"/>
            </a:pPr>
            <a:endParaRPr lang="en-US" dirty="0"/>
          </a:p>
        </p:txBody>
      </p:sp>
      <p:sp>
        <p:nvSpPr>
          <p:cNvPr id="4" name="Text 2"/>
          <p:cNvSpPr/>
          <p:nvPr/>
        </p:nvSpPr>
        <p:spPr>
          <a:xfrm>
            <a:off x="2037993" y="2190274"/>
            <a:ext cx="10554414" cy="1388745"/>
          </a:xfrm>
          <a:prstGeom prst="rect">
            <a:avLst/>
          </a:prstGeom>
          <a:noFill/>
          <a:ln/>
        </p:spPr>
        <p:txBody>
          <a:bodyPr wrap="square" rtlCol="0" anchor="t"/>
          <a:lstStyle/>
          <a:p>
            <a:pPr marL="571500" indent="-571500" algn="ctr">
              <a:lnSpc>
                <a:spcPts val="5468"/>
              </a:lnSpc>
              <a:buFont typeface="Arial" panose="020B0604020202020204" pitchFamily="34" charset="0"/>
              <a:buChar char="•"/>
            </a:pPr>
            <a:endParaRPr lang="en-US" sz="4374" dirty="0"/>
          </a:p>
        </p:txBody>
      </p:sp>
      <p:sp>
        <p:nvSpPr>
          <p:cNvPr id="5" name="Text 3"/>
          <p:cNvSpPr/>
          <p:nvPr/>
        </p:nvSpPr>
        <p:spPr>
          <a:xfrm>
            <a:off x="2037993" y="4134445"/>
            <a:ext cx="3794760" cy="416481"/>
          </a:xfrm>
          <a:prstGeom prst="rect">
            <a:avLst/>
          </a:prstGeom>
          <a:noFill/>
          <a:ln/>
        </p:spPr>
        <p:txBody>
          <a:bodyPr wrap="none" rtlCol="0" anchor="t"/>
          <a:lstStyle/>
          <a:p>
            <a:pPr marL="457200" indent="-457200">
              <a:lnSpc>
                <a:spcPts val="3281"/>
              </a:lnSpc>
              <a:buFont typeface="Arial" panose="020B0604020202020204" pitchFamily="34" charset="0"/>
              <a:buChar char="•"/>
            </a:pPr>
            <a:endParaRPr lang="en-US" sz="2624" dirty="0"/>
          </a:p>
        </p:txBody>
      </p:sp>
      <p:sp>
        <p:nvSpPr>
          <p:cNvPr id="6" name="Text 4"/>
          <p:cNvSpPr/>
          <p:nvPr/>
        </p:nvSpPr>
        <p:spPr>
          <a:xfrm>
            <a:off x="2037993" y="4773097"/>
            <a:ext cx="5006221" cy="1066205"/>
          </a:xfrm>
          <a:prstGeom prst="rect">
            <a:avLst/>
          </a:prstGeom>
          <a:noFill/>
          <a:ln/>
        </p:spPr>
        <p:txBody>
          <a:bodyPr wrap="square" rtlCol="0" anchor="t"/>
          <a:lstStyle/>
          <a:p>
            <a:pPr marL="285750" indent="-285750">
              <a:lnSpc>
                <a:spcPts val="2799"/>
              </a:lnSpc>
              <a:buFont typeface="Arial" panose="020B0604020202020204" pitchFamily="34" charset="0"/>
              <a:buChar char="•"/>
            </a:pPr>
            <a:endParaRPr lang="en-US" sz="1750" dirty="0"/>
          </a:p>
        </p:txBody>
      </p:sp>
      <p:sp>
        <p:nvSpPr>
          <p:cNvPr id="7" name="Text 5"/>
          <p:cNvSpPr/>
          <p:nvPr/>
        </p:nvSpPr>
        <p:spPr>
          <a:xfrm>
            <a:off x="7593806" y="4134445"/>
            <a:ext cx="3634740" cy="416481"/>
          </a:xfrm>
          <a:prstGeom prst="rect">
            <a:avLst/>
          </a:prstGeom>
          <a:noFill/>
          <a:ln/>
        </p:spPr>
        <p:txBody>
          <a:bodyPr wrap="none" rtlCol="0" anchor="t"/>
          <a:lstStyle/>
          <a:p>
            <a:pPr marL="457200" indent="-457200">
              <a:lnSpc>
                <a:spcPts val="3281"/>
              </a:lnSpc>
              <a:buFont typeface="Arial" panose="020B0604020202020204" pitchFamily="34" charset="0"/>
              <a:buChar char="•"/>
            </a:pPr>
            <a:endParaRPr lang="en-US" sz="2624" dirty="0"/>
          </a:p>
        </p:txBody>
      </p:sp>
      <p:sp>
        <p:nvSpPr>
          <p:cNvPr id="8" name="Text 6"/>
          <p:cNvSpPr/>
          <p:nvPr/>
        </p:nvSpPr>
        <p:spPr>
          <a:xfrm>
            <a:off x="7593806" y="4773097"/>
            <a:ext cx="5006221" cy="710803"/>
          </a:xfrm>
          <a:prstGeom prst="rect">
            <a:avLst/>
          </a:prstGeom>
          <a:noFill/>
          <a:ln/>
        </p:spPr>
        <p:txBody>
          <a:bodyPr wrap="square" rtlCol="0" anchor="t"/>
          <a:lstStyle/>
          <a:p>
            <a:pPr marL="285750" indent="-285750">
              <a:lnSpc>
                <a:spcPts val="2799"/>
              </a:lnSpc>
              <a:buFont typeface="Arial" panose="020B0604020202020204" pitchFamily="34" charset="0"/>
              <a:buChar char="•"/>
            </a:pPr>
            <a:endParaRPr lang="en-US" sz="1750" dirty="0"/>
          </a:p>
        </p:txBody>
      </p:sp>
      <p:sp>
        <p:nvSpPr>
          <p:cNvPr id="10" name="Title 9">
            <a:extLst>
              <a:ext uri="{FF2B5EF4-FFF2-40B4-BE49-F238E27FC236}">
                <a16:creationId xmlns:a16="http://schemas.microsoft.com/office/drawing/2014/main" id="{F83CF4E4-0B75-10AC-0FC0-3B32E5AC2763}"/>
              </a:ext>
            </a:extLst>
          </p:cNvPr>
          <p:cNvSpPr>
            <a:spLocks noGrp="1"/>
          </p:cNvSpPr>
          <p:nvPr>
            <p:ph type="title"/>
          </p:nvPr>
        </p:nvSpPr>
        <p:spPr>
          <a:xfrm>
            <a:off x="1006475" y="438151"/>
            <a:ext cx="12617450" cy="1196698"/>
          </a:xfrm>
        </p:spPr>
        <p:txBody>
          <a:bodyPr/>
          <a:lstStyle/>
          <a:p>
            <a:r>
              <a:rPr lang="en-US" sz="4370" dirty="0">
                <a:solidFill>
                  <a:schemeClr val="bg1"/>
                </a:solidFill>
                <a:latin typeface="Times New Roman" panose="02020603050405020304" pitchFamily="18" charset="0"/>
                <a:ea typeface="Fraunces"/>
                <a:cs typeface="Times New Roman" panose="02020603050405020304" pitchFamily="18" charset="0"/>
              </a:rPr>
              <a:t>Hardware Trojan In DES</a:t>
            </a:r>
          </a:p>
        </p:txBody>
      </p:sp>
      <p:pic>
        <p:nvPicPr>
          <p:cNvPr id="11" name="Image 1" descr="preencoded.png">
            <a:extLst>
              <a:ext uri="{FF2B5EF4-FFF2-40B4-BE49-F238E27FC236}">
                <a16:creationId xmlns:a16="http://schemas.microsoft.com/office/drawing/2014/main" id="{4527D7BA-993A-AC29-9BB0-27C2DE537565}"/>
              </a:ext>
              <a:ext uri="{C183D7F6-B498-43B3-948B-1728B52AA6E4}">
                <adec:decorative xmlns:adec="http://schemas.microsoft.com/office/drawing/2017/decorative" val="0"/>
              </a:ext>
            </a:extLst>
          </p:cNvPr>
          <p:cNvPicPr>
            <a:picLocks noChangeAspect="1"/>
          </p:cNvPicPr>
          <p:nvPr/>
        </p:nvPicPr>
        <p:blipFill>
          <a:blip r:embed="rId3">
            <a:alphaModFix amt="35000"/>
          </a:blip>
          <a:stretch>
            <a:fillRect/>
          </a:stretch>
        </p:blipFill>
        <p:spPr>
          <a:xfrm>
            <a:off x="137786" y="1476264"/>
            <a:ext cx="14354828" cy="6753335"/>
          </a:xfrm>
          <a:prstGeom prst="rect">
            <a:avLst/>
          </a:prstGeom>
        </p:spPr>
      </p:pic>
      <p:sp>
        <p:nvSpPr>
          <p:cNvPr id="12" name="TextBox 11">
            <a:extLst>
              <a:ext uri="{FF2B5EF4-FFF2-40B4-BE49-F238E27FC236}">
                <a16:creationId xmlns:a16="http://schemas.microsoft.com/office/drawing/2014/main" id="{B8E9C6E3-DE10-D56B-8360-B8E64372A85F}"/>
              </a:ext>
            </a:extLst>
          </p:cNvPr>
          <p:cNvSpPr txBox="1"/>
          <p:nvPr/>
        </p:nvSpPr>
        <p:spPr>
          <a:xfrm>
            <a:off x="137786" y="1476264"/>
            <a:ext cx="14492614" cy="6555641"/>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latin typeface="Times New Roman" panose="02020603050405020304" pitchFamily="18" charset="0"/>
                <a:cs typeface="Times New Roman" panose="02020603050405020304" pitchFamily="18" charset="0"/>
              </a:rPr>
              <a:t> A hardware trojan is a malicious modification or addition to the original design of an integrated circuit (IC), which can range from leaking sensitive information to causing operational failure.</a:t>
            </a:r>
          </a:p>
          <a:p>
            <a:pPr marL="457200" indent="-457200">
              <a:buFont typeface="Arial" panose="020B0604020202020204" pitchFamily="34" charset="0"/>
              <a:buChar char="•"/>
            </a:pPr>
            <a:r>
              <a:rPr lang="en-US" sz="2800" dirty="0">
                <a:solidFill>
                  <a:schemeClr val="bg1"/>
                </a:solidFill>
                <a:latin typeface="Times New Roman" panose="02020603050405020304" pitchFamily="18" charset="0"/>
                <a:cs typeface="Times New Roman" panose="02020603050405020304" pitchFamily="18" charset="0"/>
              </a:rPr>
              <a:t>They can be inserted at any stage of the IC’s lifecycle, from design to fabrication, often by an adversary with access to the IC’s design.</a:t>
            </a:r>
          </a:p>
          <a:p>
            <a:pPr marL="457200" indent="-457200">
              <a:buFont typeface="Arial" panose="020B0604020202020204" pitchFamily="34" charset="0"/>
              <a:buChar char="•"/>
            </a:pPr>
            <a:r>
              <a:rPr lang="en-US" sz="2800" dirty="0">
                <a:solidFill>
                  <a:schemeClr val="bg1"/>
                </a:solidFill>
                <a:latin typeface="Times New Roman" panose="02020603050405020304" pitchFamily="18" charset="0"/>
                <a:cs typeface="Times New Roman" panose="02020603050405020304" pitchFamily="18" charset="0"/>
              </a:rPr>
              <a:t>The motivations behind inserting a hardware trojan can range from espionage and sabotage to financial gain.</a:t>
            </a:r>
          </a:p>
          <a:p>
            <a:pPr marL="457200" indent="-457200">
              <a:buFont typeface="Arial" panose="020B0604020202020204" pitchFamily="34" charset="0"/>
              <a:buChar char="•"/>
            </a:pPr>
            <a:r>
              <a:rPr lang="en-US" sz="2800" dirty="0">
                <a:solidFill>
                  <a:schemeClr val="bg1"/>
                </a:solidFill>
                <a:latin typeface="Times New Roman" panose="02020603050405020304" pitchFamily="18" charset="0"/>
                <a:cs typeface="Times New Roman" panose="02020603050405020304" pitchFamily="18" charset="0"/>
              </a:rPr>
              <a:t>Hardware trojans are designed to be tiny and invisible compared to the size of the original circuit, making them difficult to detect.</a:t>
            </a:r>
          </a:p>
          <a:p>
            <a:pPr marL="457200" indent="-457200">
              <a:buFont typeface="Arial" panose="020B0604020202020204" pitchFamily="34" charset="0"/>
              <a:buChar char="•"/>
            </a:pPr>
            <a:r>
              <a:rPr lang="en-US" sz="2800" dirty="0">
                <a:solidFill>
                  <a:schemeClr val="bg1"/>
                </a:solidFill>
                <a:latin typeface="Times New Roman" panose="02020603050405020304" pitchFamily="18" charset="0"/>
                <a:cs typeface="Times New Roman" panose="02020603050405020304" pitchFamily="18" charset="0"/>
              </a:rPr>
              <a:t>Impact on DES: In DES, a hardware trojan could potentially alter the encryption process, leak the secret key, or cause the system to fail at critical moments.</a:t>
            </a:r>
          </a:p>
          <a:p>
            <a:pPr marL="457200" indent="-457200">
              <a:buFont typeface="Arial" panose="020B0604020202020204" pitchFamily="34" charset="0"/>
              <a:buChar char="•"/>
            </a:pPr>
            <a:r>
              <a:rPr lang="en-US" sz="2800" dirty="0">
                <a:solidFill>
                  <a:schemeClr val="bg1"/>
                </a:solidFill>
                <a:latin typeface="Times New Roman" panose="02020603050405020304" pitchFamily="18" charset="0"/>
                <a:cs typeface="Times New Roman" panose="02020603050405020304" pitchFamily="18" charset="0"/>
              </a:rPr>
              <a:t>Designers can employ countermeasures such as redundant design, formal verification, and side-channel analysis to protect against hardware trojans.</a:t>
            </a:r>
          </a:p>
          <a:p>
            <a:pPr marL="457200" indent="-457200">
              <a:buFont typeface="Arial" panose="020B0604020202020204" pitchFamily="34" charset="0"/>
              <a:buChar char="•"/>
            </a:pPr>
            <a:r>
              <a:rPr lang="en-US" sz="2800" dirty="0">
                <a:solidFill>
                  <a:schemeClr val="bg1"/>
                </a:solidFill>
                <a:latin typeface="Times New Roman" panose="02020603050405020304" pitchFamily="18" charset="0"/>
                <a:cs typeface="Times New Roman" panose="02020603050405020304" pitchFamily="18" charset="0"/>
              </a:rPr>
              <a:t> Implementing security measures to detect and prevent hardware trojans can introduce additional overhead in terms of cost, time, and complexity.</a:t>
            </a:r>
          </a:p>
          <a:p>
            <a:endParaRPr lang="en-US" sz="28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785</TotalTime>
  <Words>1562</Words>
  <Application>Microsoft Office PowerPoint</Application>
  <PresentationFormat>Custom</PresentationFormat>
  <Paragraphs>151</Paragraphs>
  <Slides>19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Fraunces</vt:lpstr>
      <vt:lpstr>Söhne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Hardware Trojan In 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Kaavya Varshitha R S</cp:lastModifiedBy>
  <cp:revision>8</cp:revision>
  <dcterms:created xsi:type="dcterms:W3CDTF">2023-12-05T19:58:22Z</dcterms:created>
  <dcterms:modified xsi:type="dcterms:W3CDTF">2023-12-06T23:38:32Z</dcterms:modified>
</cp:coreProperties>
</file>